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35"/>
  </p:notesMasterIdLst>
  <p:sldIdLst>
    <p:sldId id="358" r:id="rId2"/>
    <p:sldId id="353" r:id="rId3"/>
    <p:sldId id="357" r:id="rId4"/>
    <p:sldId id="311" r:id="rId5"/>
    <p:sldId id="321" r:id="rId6"/>
    <p:sldId id="331" r:id="rId7"/>
    <p:sldId id="317" r:id="rId8"/>
    <p:sldId id="356" r:id="rId9"/>
    <p:sldId id="355" r:id="rId10"/>
    <p:sldId id="354" r:id="rId11"/>
    <p:sldId id="329" r:id="rId12"/>
    <p:sldId id="330" r:id="rId13"/>
    <p:sldId id="287" r:id="rId14"/>
    <p:sldId id="290" r:id="rId15"/>
    <p:sldId id="299" r:id="rId16"/>
    <p:sldId id="346" r:id="rId17"/>
    <p:sldId id="339" r:id="rId18"/>
    <p:sldId id="343" r:id="rId19"/>
    <p:sldId id="344" r:id="rId20"/>
    <p:sldId id="333" r:id="rId21"/>
    <p:sldId id="319" r:id="rId22"/>
    <p:sldId id="324" r:id="rId23"/>
    <p:sldId id="352" r:id="rId24"/>
    <p:sldId id="349" r:id="rId25"/>
    <p:sldId id="258" r:id="rId26"/>
    <p:sldId id="334" r:id="rId27"/>
    <p:sldId id="325" r:id="rId28"/>
    <p:sldId id="323" r:id="rId29"/>
    <p:sldId id="316" r:id="rId30"/>
    <p:sldId id="335" r:id="rId31"/>
    <p:sldId id="286" r:id="rId32"/>
    <p:sldId id="326" r:id="rId33"/>
    <p:sldId id="32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8C6C5E-F032-868B-D84E-E5046A149633}" name="Bechler, Connor" initials="CB" userId="S::bechler4@msu.edu::07fdd2f5-f255-4b3e-a9c7-abee40dfb122" providerId="AD"/>
  <p188:author id="{C468E171-0280-0563-3511-40CBEA53766E}" name="Sneller, Betsy" initials="SB" userId="S::sneller7@msu.edu::4672e155-1a9d-41bd-9714-4f767636946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BD6E"/>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81" autoAdjust="0"/>
  </p:normalViewPr>
  <p:slideViewPr>
    <p:cSldViewPr snapToGrid="0">
      <p:cViewPr varScale="1">
        <p:scale>
          <a:sx n="89" d="100"/>
          <a:sy n="89" d="100"/>
        </p:scale>
        <p:origin x="57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hler, Connor" userId="07fdd2f5-f255-4b3e-a9c7-abee40dfb122" providerId="ADAL" clId="{77F93EFE-BFBA-408B-8C43-7A0A69C6C626}"/>
    <pc:docChg chg="undo custSel modSld sldOrd">
      <pc:chgData name="Bechler, Connor" userId="07fdd2f5-f255-4b3e-a9c7-abee40dfb122" providerId="ADAL" clId="{77F93EFE-BFBA-408B-8C43-7A0A69C6C626}" dt="2026-10-26T21:07:59.172" v="135" actId="20577"/>
      <pc:docMkLst>
        <pc:docMk/>
      </pc:docMkLst>
      <pc:sldChg chg="ord">
        <pc:chgData name="Bechler, Connor" userId="07fdd2f5-f255-4b3e-a9c7-abee40dfb122" providerId="ADAL" clId="{77F93EFE-BFBA-408B-8C43-7A0A69C6C626}" dt="2026-10-21T13:38:29.816" v="2"/>
        <pc:sldMkLst>
          <pc:docMk/>
          <pc:sldMk cId="2565412516" sldId="258"/>
        </pc:sldMkLst>
      </pc:sldChg>
      <pc:sldChg chg="mod modShow">
        <pc:chgData name="Bechler, Connor" userId="07fdd2f5-f255-4b3e-a9c7-abee40dfb122" providerId="ADAL" clId="{77F93EFE-BFBA-408B-8C43-7A0A69C6C626}" dt="2026-10-26T21:05:14.060" v="6" actId="729"/>
        <pc:sldMkLst>
          <pc:docMk/>
          <pc:sldMk cId="359984844" sldId="286"/>
        </pc:sldMkLst>
      </pc:sldChg>
      <pc:sldChg chg="ord">
        <pc:chgData name="Bechler, Connor" userId="07fdd2f5-f255-4b3e-a9c7-abee40dfb122" providerId="ADAL" clId="{77F93EFE-BFBA-408B-8C43-7A0A69C6C626}" dt="2026-10-21T13:39:22.647" v="4"/>
        <pc:sldMkLst>
          <pc:docMk/>
          <pc:sldMk cId="844267107" sldId="299"/>
        </pc:sldMkLst>
      </pc:sldChg>
      <pc:sldChg chg="modNotesTx">
        <pc:chgData name="Bechler, Connor" userId="07fdd2f5-f255-4b3e-a9c7-abee40dfb122" providerId="ADAL" clId="{77F93EFE-BFBA-408B-8C43-7A0A69C6C626}" dt="2026-10-26T21:07:35.285" v="130" actId="20577"/>
        <pc:sldMkLst>
          <pc:docMk/>
          <pc:sldMk cId="650551774" sldId="311"/>
        </pc:sldMkLst>
      </pc:sldChg>
      <pc:sldChg chg="mod modShow">
        <pc:chgData name="Bechler, Connor" userId="07fdd2f5-f255-4b3e-a9c7-abee40dfb122" providerId="ADAL" clId="{77F93EFE-BFBA-408B-8C43-7A0A69C6C626}" dt="2026-10-26T21:05:14.060" v="6" actId="729"/>
        <pc:sldMkLst>
          <pc:docMk/>
          <pc:sldMk cId="2164834218" sldId="316"/>
        </pc:sldMkLst>
      </pc:sldChg>
      <pc:sldChg chg="modNotesTx">
        <pc:chgData name="Bechler, Connor" userId="07fdd2f5-f255-4b3e-a9c7-abee40dfb122" providerId="ADAL" clId="{77F93EFE-BFBA-408B-8C43-7A0A69C6C626}" dt="2026-10-26T21:07:15.940" v="129" actId="20577"/>
        <pc:sldMkLst>
          <pc:docMk/>
          <pc:sldMk cId="414456163" sldId="317"/>
        </pc:sldMkLst>
      </pc:sldChg>
      <pc:sldChg chg="ord">
        <pc:chgData name="Bechler, Connor" userId="07fdd2f5-f255-4b3e-a9c7-abee40dfb122" providerId="ADAL" clId="{77F93EFE-BFBA-408B-8C43-7A0A69C6C626}" dt="2026-10-21T13:32:13.212" v="1"/>
        <pc:sldMkLst>
          <pc:docMk/>
          <pc:sldMk cId="1703072937" sldId="319"/>
        </pc:sldMkLst>
      </pc:sldChg>
      <pc:sldChg chg="mod modShow">
        <pc:chgData name="Bechler, Connor" userId="07fdd2f5-f255-4b3e-a9c7-abee40dfb122" providerId="ADAL" clId="{77F93EFE-BFBA-408B-8C43-7A0A69C6C626}" dt="2026-10-26T21:05:14.060" v="6" actId="729"/>
        <pc:sldMkLst>
          <pc:docMk/>
          <pc:sldMk cId="3519877529" sldId="323"/>
        </pc:sldMkLst>
      </pc:sldChg>
      <pc:sldChg chg="ord">
        <pc:chgData name="Bechler, Connor" userId="07fdd2f5-f255-4b3e-a9c7-abee40dfb122" providerId="ADAL" clId="{77F93EFE-BFBA-408B-8C43-7A0A69C6C626}" dt="2026-10-21T13:39:35.736" v="5"/>
        <pc:sldMkLst>
          <pc:docMk/>
          <pc:sldMk cId="38597266" sldId="324"/>
        </pc:sldMkLst>
      </pc:sldChg>
      <pc:sldChg chg="mod modShow">
        <pc:chgData name="Bechler, Connor" userId="07fdd2f5-f255-4b3e-a9c7-abee40dfb122" providerId="ADAL" clId="{77F93EFE-BFBA-408B-8C43-7A0A69C6C626}" dt="2026-10-26T21:05:14.060" v="6" actId="729"/>
        <pc:sldMkLst>
          <pc:docMk/>
          <pc:sldMk cId="22393037" sldId="325"/>
        </pc:sldMkLst>
      </pc:sldChg>
      <pc:sldChg chg="mod modShow">
        <pc:chgData name="Bechler, Connor" userId="07fdd2f5-f255-4b3e-a9c7-abee40dfb122" providerId="ADAL" clId="{77F93EFE-BFBA-408B-8C43-7A0A69C6C626}" dt="2026-10-26T21:05:14.060" v="6" actId="729"/>
        <pc:sldMkLst>
          <pc:docMk/>
          <pc:sldMk cId="2461913708" sldId="326"/>
        </pc:sldMkLst>
      </pc:sldChg>
      <pc:sldChg chg="mod modShow">
        <pc:chgData name="Bechler, Connor" userId="07fdd2f5-f255-4b3e-a9c7-abee40dfb122" providerId="ADAL" clId="{77F93EFE-BFBA-408B-8C43-7A0A69C6C626}" dt="2026-10-26T21:05:14.060" v="6" actId="729"/>
        <pc:sldMkLst>
          <pc:docMk/>
          <pc:sldMk cId="414649264" sldId="327"/>
        </pc:sldMkLst>
      </pc:sldChg>
      <pc:sldChg chg="mod modShow">
        <pc:chgData name="Bechler, Connor" userId="07fdd2f5-f255-4b3e-a9c7-abee40dfb122" providerId="ADAL" clId="{77F93EFE-BFBA-408B-8C43-7A0A69C6C626}" dt="2026-10-26T21:05:14.060" v="6" actId="729"/>
        <pc:sldMkLst>
          <pc:docMk/>
          <pc:sldMk cId="2347613627" sldId="334"/>
        </pc:sldMkLst>
      </pc:sldChg>
      <pc:sldChg chg="mod modShow">
        <pc:chgData name="Bechler, Connor" userId="07fdd2f5-f255-4b3e-a9c7-abee40dfb122" providerId="ADAL" clId="{77F93EFE-BFBA-408B-8C43-7A0A69C6C626}" dt="2026-10-26T21:05:14.060" v="6" actId="729"/>
        <pc:sldMkLst>
          <pc:docMk/>
          <pc:sldMk cId="1669801131" sldId="335"/>
        </pc:sldMkLst>
      </pc:sldChg>
      <pc:sldChg chg="ord">
        <pc:chgData name="Bechler, Connor" userId="07fdd2f5-f255-4b3e-a9c7-abee40dfb122" providerId="ADAL" clId="{77F93EFE-BFBA-408B-8C43-7A0A69C6C626}" dt="2026-10-21T13:38:55.401" v="3"/>
        <pc:sldMkLst>
          <pc:docMk/>
          <pc:sldMk cId="3539138290" sldId="339"/>
        </pc:sldMkLst>
      </pc:sldChg>
      <pc:sldChg chg="ord">
        <pc:chgData name="Bechler, Connor" userId="07fdd2f5-f255-4b3e-a9c7-abee40dfb122" providerId="ADAL" clId="{77F93EFE-BFBA-408B-8C43-7A0A69C6C626}" dt="2026-10-21T13:38:55.401" v="3"/>
        <pc:sldMkLst>
          <pc:docMk/>
          <pc:sldMk cId="3508314287" sldId="343"/>
        </pc:sldMkLst>
      </pc:sldChg>
      <pc:sldChg chg="ord">
        <pc:chgData name="Bechler, Connor" userId="07fdd2f5-f255-4b3e-a9c7-abee40dfb122" providerId="ADAL" clId="{77F93EFE-BFBA-408B-8C43-7A0A69C6C626}" dt="2026-10-21T13:38:55.401" v="3"/>
        <pc:sldMkLst>
          <pc:docMk/>
          <pc:sldMk cId="2423143734" sldId="344"/>
        </pc:sldMkLst>
      </pc:sldChg>
      <pc:sldChg chg="ord">
        <pc:chgData name="Bechler, Connor" userId="07fdd2f5-f255-4b3e-a9c7-abee40dfb122" providerId="ADAL" clId="{77F93EFE-BFBA-408B-8C43-7A0A69C6C626}" dt="2026-10-21T13:39:22.647" v="4"/>
        <pc:sldMkLst>
          <pc:docMk/>
          <pc:sldMk cId="2651375350" sldId="346"/>
        </pc:sldMkLst>
      </pc:sldChg>
      <pc:sldChg chg="modNotesTx">
        <pc:chgData name="Bechler, Connor" userId="07fdd2f5-f255-4b3e-a9c7-abee40dfb122" providerId="ADAL" clId="{77F93EFE-BFBA-408B-8C43-7A0A69C6C626}" dt="2026-10-26T21:07:43.885" v="131" actId="20577"/>
        <pc:sldMkLst>
          <pc:docMk/>
          <pc:sldMk cId="1143011017" sldId="353"/>
        </pc:sldMkLst>
      </pc:sldChg>
      <pc:sldChg chg="modNotesTx">
        <pc:chgData name="Bechler, Connor" userId="07fdd2f5-f255-4b3e-a9c7-abee40dfb122" providerId="ADAL" clId="{77F93EFE-BFBA-408B-8C43-7A0A69C6C626}" dt="2026-10-26T21:05:49.070" v="7" actId="20577"/>
        <pc:sldMkLst>
          <pc:docMk/>
          <pc:sldMk cId="1772626488" sldId="355"/>
        </pc:sldMkLst>
      </pc:sldChg>
      <pc:sldChg chg="modNotesTx">
        <pc:chgData name="Bechler, Connor" userId="07fdd2f5-f255-4b3e-a9c7-abee40dfb122" providerId="ADAL" clId="{77F93EFE-BFBA-408B-8C43-7A0A69C6C626}" dt="2026-10-26T21:06:42.544" v="22" actId="20577"/>
        <pc:sldMkLst>
          <pc:docMk/>
          <pc:sldMk cId="2983141761" sldId="356"/>
        </pc:sldMkLst>
      </pc:sldChg>
      <pc:sldChg chg="modNotesTx">
        <pc:chgData name="Bechler, Connor" userId="07fdd2f5-f255-4b3e-a9c7-abee40dfb122" providerId="ADAL" clId="{77F93EFE-BFBA-408B-8C43-7A0A69C6C626}" dt="2026-10-26T21:07:59.172" v="135" actId="20577"/>
        <pc:sldMkLst>
          <pc:docMk/>
          <pc:sldMk cId="3588962427" sldId="357"/>
        </pc:sldMkLst>
      </pc:sldChg>
      <pc:sldChg chg="modNotesTx">
        <pc:chgData name="Bechler, Connor" userId="07fdd2f5-f255-4b3e-a9c7-abee40dfb122" providerId="ADAL" clId="{77F93EFE-BFBA-408B-8C43-7A0A69C6C626}" dt="2026-10-26T21:07:51.511" v="134" actId="20577"/>
        <pc:sldMkLst>
          <pc:docMk/>
          <pc:sldMk cId="3033180397" sldId="35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456957-DFB6-4B84-B920-E3123E25291E}"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2A8F5D2E-4EBA-4541-A5FD-3D6CFB435E0D}">
      <dgm:prSet phldrT="[Text]" phldr="0" custT="1"/>
      <dgm:spPr/>
      <dgm:t>
        <a:bodyPr/>
        <a:lstStyle/>
        <a:p>
          <a:r>
            <a:rPr lang="en-US" sz="2800" dirty="0"/>
            <a:t>UHM</a:t>
          </a:r>
          <a:br>
            <a:rPr lang="en-US" sz="2800" dirty="0"/>
          </a:br>
          <a:r>
            <a:rPr lang="en-US" sz="2000" dirty="0"/>
            <a:t>(AN, THE)</a:t>
          </a:r>
          <a:endParaRPr lang="en-US" sz="2400" dirty="0"/>
        </a:p>
      </dgm:t>
    </dgm:pt>
    <dgm:pt modelId="{AF64AA93-21FC-4EB2-AB21-577C4462286E}" type="parTrans" cxnId="{85FC00CC-57F1-40D2-AA72-1FD213BAB3F1}">
      <dgm:prSet/>
      <dgm:spPr/>
      <dgm:t>
        <a:bodyPr/>
        <a:lstStyle/>
        <a:p>
          <a:endParaRPr lang="en-US"/>
        </a:p>
      </dgm:t>
    </dgm:pt>
    <dgm:pt modelId="{BA38C46B-C505-4AA6-B3A9-263B271B84A7}" type="sibTrans" cxnId="{85FC00CC-57F1-40D2-AA72-1FD213BAB3F1}">
      <dgm:prSet/>
      <dgm:spPr/>
      <dgm:t>
        <a:bodyPr/>
        <a:lstStyle/>
        <a:p>
          <a:endParaRPr lang="en-US"/>
        </a:p>
      </dgm:t>
    </dgm:pt>
    <dgm:pt modelId="{82FF84AD-7AD0-41EC-8409-0756E14F3FAC}">
      <dgm:prSet phldrT="[Text]" phldr="0" custT="1"/>
      <dgm:spPr/>
      <dgm:t>
        <a:bodyPr/>
        <a:lstStyle/>
        <a:p>
          <a:r>
            <a:rPr lang="en-US" sz="3200" dirty="0"/>
            <a:t>“uh”</a:t>
          </a:r>
          <a:br>
            <a:rPr lang="en-US" sz="3200" dirty="0"/>
          </a:br>
          <a:r>
            <a:rPr lang="en-US" sz="1400" dirty="0"/>
            <a:t>(“a”, “</a:t>
          </a:r>
          <a:r>
            <a:rPr lang="en-US" sz="1400" dirty="0" err="1"/>
            <a:t>th</a:t>
          </a:r>
          <a:r>
            <a:rPr lang="en-US" sz="1400" dirty="0"/>
            <a:t>[</a:t>
          </a:r>
          <a:r>
            <a:rPr lang="und-Latn-001" sz="1400" dirty="0"/>
            <a:t>ə</a:t>
          </a:r>
          <a:r>
            <a:rPr lang="en-US" sz="1400" dirty="0"/>
            <a:t>]”)</a:t>
          </a:r>
          <a:endParaRPr lang="en-US" sz="3200" dirty="0"/>
        </a:p>
      </dgm:t>
    </dgm:pt>
    <dgm:pt modelId="{37593ED6-8E4F-42A7-BE8B-A6CB499C2A80}" type="parTrans" cxnId="{37E9F665-5A60-4135-B527-1540198887E7}">
      <dgm:prSet/>
      <dgm:spPr/>
      <dgm:t>
        <a:bodyPr/>
        <a:lstStyle/>
        <a:p>
          <a:endParaRPr lang="en-US"/>
        </a:p>
      </dgm:t>
    </dgm:pt>
    <dgm:pt modelId="{5DD6C353-93B6-47CA-98A2-FD5E563B6F00}" type="sibTrans" cxnId="{37E9F665-5A60-4135-B527-1540198887E7}">
      <dgm:prSet/>
      <dgm:spPr/>
      <dgm:t>
        <a:bodyPr/>
        <a:lstStyle/>
        <a:p>
          <a:endParaRPr lang="en-US"/>
        </a:p>
      </dgm:t>
    </dgm:pt>
    <dgm:pt modelId="{F532BAC6-BF9A-4FE5-93EE-8F64B71F2AFE}">
      <dgm:prSet phldrT="[Text]" phldr="0" custT="1"/>
      <dgm:spPr>
        <a:solidFill>
          <a:schemeClr val="accent2"/>
        </a:solidFill>
      </dgm:spPr>
      <dgm:t>
        <a:bodyPr/>
        <a:lstStyle/>
        <a:p>
          <a:r>
            <a:rPr lang="en-US" sz="3200" dirty="0"/>
            <a:t>“um”</a:t>
          </a:r>
          <a:br>
            <a:rPr lang="en-US" sz="3200" dirty="0"/>
          </a:br>
          <a:r>
            <a:rPr lang="en-US" sz="1600" dirty="0"/>
            <a:t>(“an”, “</a:t>
          </a:r>
          <a:r>
            <a:rPr lang="en-US" sz="1600" dirty="0" err="1"/>
            <a:t>th</a:t>
          </a:r>
          <a:r>
            <a:rPr lang="en-US" sz="1600" dirty="0"/>
            <a:t>[</a:t>
          </a:r>
          <a:r>
            <a:rPr lang="en-US" sz="1600" dirty="0" err="1"/>
            <a:t>i</a:t>
          </a:r>
          <a:r>
            <a:rPr lang="en-US" sz="1600" dirty="0"/>
            <a:t>]”)</a:t>
          </a:r>
          <a:endParaRPr lang="en-US" sz="3200" dirty="0"/>
        </a:p>
      </dgm:t>
    </dgm:pt>
    <dgm:pt modelId="{B62BF515-15E9-4962-8C24-D2559C656AA1}" type="parTrans" cxnId="{B84823AD-649E-4321-BB61-92DEC2FD2442}">
      <dgm:prSet/>
      <dgm:spPr/>
      <dgm:t>
        <a:bodyPr/>
        <a:lstStyle/>
        <a:p>
          <a:endParaRPr lang="en-US"/>
        </a:p>
      </dgm:t>
    </dgm:pt>
    <dgm:pt modelId="{CAEA8E96-3065-4A82-A8C3-F5A006A3A2E5}" type="sibTrans" cxnId="{B84823AD-649E-4321-BB61-92DEC2FD2442}">
      <dgm:prSet/>
      <dgm:spPr/>
      <dgm:t>
        <a:bodyPr/>
        <a:lstStyle/>
        <a:p>
          <a:endParaRPr lang="en-US"/>
        </a:p>
      </dgm:t>
    </dgm:pt>
    <dgm:pt modelId="{55A8B2A1-0EB3-4F33-950B-E7C40D9E7D87}">
      <dgm:prSet phldrT="[Text]" phldr="0" custT="1"/>
      <dgm:spPr/>
      <dgm:t>
        <a:bodyPr/>
        <a:lstStyle/>
        <a:p>
          <a:r>
            <a:rPr lang="en-US" sz="4400" dirty="0"/>
            <a:t>Variable</a:t>
          </a:r>
        </a:p>
      </dgm:t>
    </dgm:pt>
    <dgm:pt modelId="{55BC30EE-9923-4EE7-983E-21F9108FD9B1}" type="parTrans" cxnId="{40AEF2A3-9BEC-4BB7-A05C-9724BE4BA800}">
      <dgm:prSet/>
      <dgm:spPr/>
      <dgm:t>
        <a:bodyPr/>
        <a:lstStyle/>
        <a:p>
          <a:endParaRPr lang="en-US"/>
        </a:p>
      </dgm:t>
    </dgm:pt>
    <dgm:pt modelId="{EB833C1C-D09E-4E1B-A4F3-BAE802A4369B}" type="sibTrans" cxnId="{40AEF2A3-9BEC-4BB7-A05C-9724BE4BA800}">
      <dgm:prSet/>
      <dgm:spPr/>
      <dgm:t>
        <a:bodyPr/>
        <a:lstStyle/>
        <a:p>
          <a:endParaRPr lang="en-US"/>
        </a:p>
      </dgm:t>
    </dgm:pt>
    <dgm:pt modelId="{069F8C8A-5827-44EC-993A-8164D4BD2A5A}">
      <dgm:prSet phldrT="[Text]" phldr="0" custT="1"/>
      <dgm:spPr/>
      <dgm:t>
        <a:bodyPr/>
        <a:lstStyle/>
        <a:p>
          <a:r>
            <a:rPr lang="en-US" sz="4400" dirty="0"/>
            <a:t>Variants</a:t>
          </a:r>
        </a:p>
      </dgm:t>
    </dgm:pt>
    <dgm:pt modelId="{3C83A093-D72A-4E1D-B850-D5CA7D0068B7}" type="parTrans" cxnId="{A69EBDA0-CDFE-4ADC-8E9C-B3E62EE56EA0}">
      <dgm:prSet/>
      <dgm:spPr/>
      <dgm:t>
        <a:bodyPr/>
        <a:lstStyle/>
        <a:p>
          <a:endParaRPr lang="en-US"/>
        </a:p>
      </dgm:t>
    </dgm:pt>
    <dgm:pt modelId="{17500BB4-1A65-470E-9555-AC5FAC13DCDF}" type="sibTrans" cxnId="{A69EBDA0-CDFE-4ADC-8E9C-B3E62EE56EA0}">
      <dgm:prSet/>
      <dgm:spPr/>
      <dgm:t>
        <a:bodyPr/>
        <a:lstStyle/>
        <a:p>
          <a:endParaRPr lang="en-US"/>
        </a:p>
      </dgm:t>
    </dgm:pt>
    <dgm:pt modelId="{E4E93F9D-D81A-49A5-96AC-6F37FB01FCD1}" type="pres">
      <dgm:prSet presAssocID="{1F456957-DFB6-4B84-B920-E3123E25291E}" presName="mainComposite" presStyleCnt="0">
        <dgm:presLayoutVars>
          <dgm:chPref val="1"/>
          <dgm:dir/>
          <dgm:animOne val="branch"/>
          <dgm:animLvl val="lvl"/>
          <dgm:resizeHandles val="exact"/>
        </dgm:presLayoutVars>
      </dgm:prSet>
      <dgm:spPr/>
    </dgm:pt>
    <dgm:pt modelId="{E17C79BE-59AF-4368-B884-2278382AA98B}" type="pres">
      <dgm:prSet presAssocID="{1F456957-DFB6-4B84-B920-E3123E25291E}" presName="hierFlow" presStyleCnt="0"/>
      <dgm:spPr/>
    </dgm:pt>
    <dgm:pt modelId="{AD400471-43ED-4B51-99E6-946DF21AE37C}" type="pres">
      <dgm:prSet presAssocID="{1F456957-DFB6-4B84-B920-E3123E25291E}" presName="firstBuf" presStyleCnt="0"/>
      <dgm:spPr/>
    </dgm:pt>
    <dgm:pt modelId="{66639951-36AC-47D1-8FD2-7B3DC6C001EA}" type="pres">
      <dgm:prSet presAssocID="{1F456957-DFB6-4B84-B920-E3123E25291E}" presName="hierChild1" presStyleCnt="0">
        <dgm:presLayoutVars>
          <dgm:chPref val="1"/>
          <dgm:animOne val="branch"/>
          <dgm:animLvl val="lvl"/>
        </dgm:presLayoutVars>
      </dgm:prSet>
      <dgm:spPr/>
    </dgm:pt>
    <dgm:pt modelId="{601DA888-8BE9-4290-990D-CFC6F6772375}" type="pres">
      <dgm:prSet presAssocID="{2A8F5D2E-4EBA-4541-A5FD-3D6CFB435E0D}" presName="Name14" presStyleCnt="0"/>
      <dgm:spPr/>
    </dgm:pt>
    <dgm:pt modelId="{38E22C0F-86EB-40D4-B181-FE2988F25FCB}" type="pres">
      <dgm:prSet presAssocID="{2A8F5D2E-4EBA-4541-A5FD-3D6CFB435E0D}" presName="level1Shape" presStyleLbl="node0" presStyleIdx="0" presStyleCnt="1">
        <dgm:presLayoutVars>
          <dgm:chPref val="3"/>
        </dgm:presLayoutVars>
      </dgm:prSet>
      <dgm:spPr/>
    </dgm:pt>
    <dgm:pt modelId="{3EEA84AC-F8A2-4EBD-AA94-454F9759BF8C}" type="pres">
      <dgm:prSet presAssocID="{2A8F5D2E-4EBA-4541-A5FD-3D6CFB435E0D}" presName="hierChild2" presStyleCnt="0"/>
      <dgm:spPr/>
    </dgm:pt>
    <dgm:pt modelId="{1F3BE988-8A7F-4E30-8C9C-B57C4D0B620B}" type="pres">
      <dgm:prSet presAssocID="{37593ED6-8E4F-42A7-BE8B-A6CB499C2A80}" presName="Name19" presStyleLbl="parChTrans1D2" presStyleIdx="0" presStyleCnt="2"/>
      <dgm:spPr/>
    </dgm:pt>
    <dgm:pt modelId="{6EAB624B-E9F0-4904-A3B9-66B79EA88B06}" type="pres">
      <dgm:prSet presAssocID="{82FF84AD-7AD0-41EC-8409-0756E14F3FAC}" presName="Name21" presStyleCnt="0"/>
      <dgm:spPr/>
    </dgm:pt>
    <dgm:pt modelId="{8B810D84-B09E-4796-B8A3-4A25FCF44417}" type="pres">
      <dgm:prSet presAssocID="{82FF84AD-7AD0-41EC-8409-0756E14F3FAC}" presName="level2Shape" presStyleLbl="node2" presStyleIdx="0" presStyleCnt="2"/>
      <dgm:spPr/>
    </dgm:pt>
    <dgm:pt modelId="{27C9EC95-C3E7-456B-95C4-92EB9FC0590E}" type="pres">
      <dgm:prSet presAssocID="{82FF84AD-7AD0-41EC-8409-0756E14F3FAC}" presName="hierChild3" presStyleCnt="0"/>
      <dgm:spPr/>
    </dgm:pt>
    <dgm:pt modelId="{DF160BB9-1C8E-4B28-B4A1-40811A0E9CAA}" type="pres">
      <dgm:prSet presAssocID="{B62BF515-15E9-4962-8C24-D2559C656AA1}" presName="Name19" presStyleLbl="parChTrans1D2" presStyleIdx="1" presStyleCnt="2"/>
      <dgm:spPr/>
    </dgm:pt>
    <dgm:pt modelId="{8A94A785-E5E2-475C-B465-9E6D1D0C51A4}" type="pres">
      <dgm:prSet presAssocID="{F532BAC6-BF9A-4FE5-93EE-8F64B71F2AFE}" presName="Name21" presStyleCnt="0"/>
      <dgm:spPr/>
    </dgm:pt>
    <dgm:pt modelId="{89B4FB44-6F69-44BC-811E-683F39E59B45}" type="pres">
      <dgm:prSet presAssocID="{F532BAC6-BF9A-4FE5-93EE-8F64B71F2AFE}" presName="level2Shape" presStyleLbl="node2" presStyleIdx="1" presStyleCnt="2"/>
      <dgm:spPr/>
    </dgm:pt>
    <dgm:pt modelId="{286AF3B9-671C-4DC1-B3B5-46B6584FCE5D}" type="pres">
      <dgm:prSet presAssocID="{F532BAC6-BF9A-4FE5-93EE-8F64B71F2AFE}" presName="hierChild3" presStyleCnt="0"/>
      <dgm:spPr/>
    </dgm:pt>
    <dgm:pt modelId="{D5DA5D8C-53A4-4DEA-948C-86FDA8275820}" type="pres">
      <dgm:prSet presAssocID="{1F456957-DFB6-4B84-B920-E3123E25291E}" presName="bgShapesFlow" presStyleCnt="0"/>
      <dgm:spPr/>
    </dgm:pt>
    <dgm:pt modelId="{368D5C94-5A34-42BD-BBC2-3AAD7F3E9C8C}" type="pres">
      <dgm:prSet presAssocID="{55A8B2A1-0EB3-4F33-950B-E7C40D9E7D87}" presName="rectComp" presStyleCnt="0"/>
      <dgm:spPr/>
    </dgm:pt>
    <dgm:pt modelId="{018C5110-0F18-4180-9771-F5808ACD5D3A}" type="pres">
      <dgm:prSet presAssocID="{55A8B2A1-0EB3-4F33-950B-E7C40D9E7D87}" presName="bgRect" presStyleLbl="bgShp" presStyleIdx="0" presStyleCnt="2"/>
      <dgm:spPr/>
    </dgm:pt>
    <dgm:pt modelId="{F581B01E-DCF7-46DF-A7AD-76962D527906}" type="pres">
      <dgm:prSet presAssocID="{55A8B2A1-0EB3-4F33-950B-E7C40D9E7D87}" presName="bgRectTx" presStyleLbl="bgShp" presStyleIdx="0" presStyleCnt="2">
        <dgm:presLayoutVars>
          <dgm:bulletEnabled val="1"/>
        </dgm:presLayoutVars>
      </dgm:prSet>
      <dgm:spPr/>
    </dgm:pt>
    <dgm:pt modelId="{74FB769C-303B-46AA-976F-3BB73DB64A46}" type="pres">
      <dgm:prSet presAssocID="{55A8B2A1-0EB3-4F33-950B-E7C40D9E7D87}" presName="spComp" presStyleCnt="0"/>
      <dgm:spPr/>
    </dgm:pt>
    <dgm:pt modelId="{55FD60B8-7D6D-4CD4-BDB1-B570CC97E5E6}" type="pres">
      <dgm:prSet presAssocID="{55A8B2A1-0EB3-4F33-950B-E7C40D9E7D87}" presName="vSp" presStyleCnt="0"/>
      <dgm:spPr/>
    </dgm:pt>
    <dgm:pt modelId="{CF6BAFB7-04FC-4278-A178-08D9700252B5}" type="pres">
      <dgm:prSet presAssocID="{069F8C8A-5827-44EC-993A-8164D4BD2A5A}" presName="rectComp" presStyleCnt="0"/>
      <dgm:spPr/>
    </dgm:pt>
    <dgm:pt modelId="{D3B922C1-B12A-4C81-BB0B-B0DB1B8B26DD}" type="pres">
      <dgm:prSet presAssocID="{069F8C8A-5827-44EC-993A-8164D4BD2A5A}" presName="bgRect" presStyleLbl="bgShp" presStyleIdx="1" presStyleCnt="2"/>
      <dgm:spPr/>
    </dgm:pt>
    <dgm:pt modelId="{47E99013-92A5-4E82-A7E3-D233C1DB4066}" type="pres">
      <dgm:prSet presAssocID="{069F8C8A-5827-44EC-993A-8164D4BD2A5A}" presName="bgRectTx" presStyleLbl="bgShp" presStyleIdx="1" presStyleCnt="2">
        <dgm:presLayoutVars>
          <dgm:bulletEnabled val="1"/>
        </dgm:presLayoutVars>
      </dgm:prSet>
      <dgm:spPr/>
    </dgm:pt>
  </dgm:ptLst>
  <dgm:cxnLst>
    <dgm:cxn modelId="{A08CC500-7965-4A88-99CF-2340E4AF9B08}" type="presOf" srcId="{1F456957-DFB6-4B84-B920-E3123E25291E}" destId="{E4E93F9D-D81A-49A5-96AC-6F37FB01FCD1}" srcOrd="0" destOrd="0" presId="urn:microsoft.com/office/officeart/2005/8/layout/hierarchy6"/>
    <dgm:cxn modelId="{A7F4B107-17E6-485B-A7A0-27A74200C6EC}" type="presOf" srcId="{2A8F5D2E-4EBA-4541-A5FD-3D6CFB435E0D}" destId="{38E22C0F-86EB-40D4-B181-FE2988F25FCB}" srcOrd="0" destOrd="0" presId="urn:microsoft.com/office/officeart/2005/8/layout/hierarchy6"/>
    <dgm:cxn modelId="{4602B214-C2F1-487A-AB9A-2EF5EFCB5888}" type="presOf" srcId="{069F8C8A-5827-44EC-993A-8164D4BD2A5A}" destId="{47E99013-92A5-4E82-A7E3-D233C1DB4066}" srcOrd="1" destOrd="0" presId="urn:microsoft.com/office/officeart/2005/8/layout/hierarchy6"/>
    <dgm:cxn modelId="{7CB71D31-D21D-4038-A55F-364838095350}" type="presOf" srcId="{55A8B2A1-0EB3-4F33-950B-E7C40D9E7D87}" destId="{018C5110-0F18-4180-9771-F5808ACD5D3A}" srcOrd="0" destOrd="0" presId="urn:microsoft.com/office/officeart/2005/8/layout/hierarchy6"/>
    <dgm:cxn modelId="{37E9F665-5A60-4135-B527-1540198887E7}" srcId="{2A8F5D2E-4EBA-4541-A5FD-3D6CFB435E0D}" destId="{82FF84AD-7AD0-41EC-8409-0756E14F3FAC}" srcOrd="0" destOrd="0" parTransId="{37593ED6-8E4F-42A7-BE8B-A6CB499C2A80}" sibTransId="{5DD6C353-93B6-47CA-98A2-FD5E563B6F00}"/>
    <dgm:cxn modelId="{BA0B2273-288B-41D6-94B3-56766D78B2D8}" type="presOf" srcId="{069F8C8A-5827-44EC-993A-8164D4BD2A5A}" destId="{D3B922C1-B12A-4C81-BB0B-B0DB1B8B26DD}" srcOrd="0" destOrd="0" presId="urn:microsoft.com/office/officeart/2005/8/layout/hierarchy6"/>
    <dgm:cxn modelId="{A69EBDA0-CDFE-4ADC-8E9C-B3E62EE56EA0}" srcId="{1F456957-DFB6-4B84-B920-E3123E25291E}" destId="{069F8C8A-5827-44EC-993A-8164D4BD2A5A}" srcOrd="2" destOrd="0" parTransId="{3C83A093-D72A-4E1D-B850-D5CA7D0068B7}" sibTransId="{17500BB4-1A65-470E-9555-AC5FAC13DCDF}"/>
    <dgm:cxn modelId="{F612BEA0-F46E-4865-9B3E-9EBDBD6279BC}" type="presOf" srcId="{82FF84AD-7AD0-41EC-8409-0756E14F3FAC}" destId="{8B810D84-B09E-4796-B8A3-4A25FCF44417}" srcOrd="0" destOrd="0" presId="urn:microsoft.com/office/officeart/2005/8/layout/hierarchy6"/>
    <dgm:cxn modelId="{40AEF2A3-9BEC-4BB7-A05C-9724BE4BA800}" srcId="{1F456957-DFB6-4B84-B920-E3123E25291E}" destId="{55A8B2A1-0EB3-4F33-950B-E7C40D9E7D87}" srcOrd="1" destOrd="0" parTransId="{55BC30EE-9923-4EE7-983E-21F9108FD9B1}" sibTransId="{EB833C1C-D09E-4E1B-A4F3-BAE802A4369B}"/>
    <dgm:cxn modelId="{B84823AD-649E-4321-BB61-92DEC2FD2442}" srcId="{2A8F5D2E-4EBA-4541-A5FD-3D6CFB435E0D}" destId="{F532BAC6-BF9A-4FE5-93EE-8F64B71F2AFE}" srcOrd="1" destOrd="0" parTransId="{B62BF515-15E9-4962-8C24-D2559C656AA1}" sibTransId="{CAEA8E96-3065-4A82-A8C3-F5A006A3A2E5}"/>
    <dgm:cxn modelId="{D173AEB2-6FFA-4E86-B83B-63875AAA31AF}" type="presOf" srcId="{B62BF515-15E9-4962-8C24-D2559C656AA1}" destId="{DF160BB9-1C8E-4B28-B4A1-40811A0E9CAA}" srcOrd="0" destOrd="0" presId="urn:microsoft.com/office/officeart/2005/8/layout/hierarchy6"/>
    <dgm:cxn modelId="{4B1591B3-0164-4070-AFA9-30FF5EBE7353}" type="presOf" srcId="{55A8B2A1-0EB3-4F33-950B-E7C40D9E7D87}" destId="{F581B01E-DCF7-46DF-A7AD-76962D527906}" srcOrd="1" destOrd="0" presId="urn:microsoft.com/office/officeart/2005/8/layout/hierarchy6"/>
    <dgm:cxn modelId="{8A03D1B9-5078-461A-8539-92E000FE8ECA}" type="presOf" srcId="{F532BAC6-BF9A-4FE5-93EE-8F64B71F2AFE}" destId="{89B4FB44-6F69-44BC-811E-683F39E59B45}" srcOrd="0" destOrd="0" presId="urn:microsoft.com/office/officeart/2005/8/layout/hierarchy6"/>
    <dgm:cxn modelId="{ABFFE1C1-E4BD-4AB9-AD5A-B0A8107DD8A5}" type="presOf" srcId="{37593ED6-8E4F-42A7-BE8B-A6CB499C2A80}" destId="{1F3BE988-8A7F-4E30-8C9C-B57C4D0B620B}" srcOrd="0" destOrd="0" presId="urn:microsoft.com/office/officeart/2005/8/layout/hierarchy6"/>
    <dgm:cxn modelId="{85FC00CC-57F1-40D2-AA72-1FD213BAB3F1}" srcId="{1F456957-DFB6-4B84-B920-E3123E25291E}" destId="{2A8F5D2E-4EBA-4541-A5FD-3D6CFB435E0D}" srcOrd="0" destOrd="0" parTransId="{AF64AA93-21FC-4EB2-AB21-577C4462286E}" sibTransId="{BA38C46B-C505-4AA6-B3A9-263B271B84A7}"/>
    <dgm:cxn modelId="{7A007CE4-6CFE-4A27-A648-DB582CEB9A4E}" type="presParOf" srcId="{E4E93F9D-D81A-49A5-96AC-6F37FB01FCD1}" destId="{E17C79BE-59AF-4368-B884-2278382AA98B}" srcOrd="0" destOrd="0" presId="urn:microsoft.com/office/officeart/2005/8/layout/hierarchy6"/>
    <dgm:cxn modelId="{B3067930-5A88-4345-B791-7AF32B7A42BA}" type="presParOf" srcId="{E17C79BE-59AF-4368-B884-2278382AA98B}" destId="{AD400471-43ED-4B51-99E6-946DF21AE37C}" srcOrd="0" destOrd="0" presId="urn:microsoft.com/office/officeart/2005/8/layout/hierarchy6"/>
    <dgm:cxn modelId="{C3468FB2-3FA4-4624-8C23-BBCBDFA448EC}" type="presParOf" srcId="{E17C79BE-59AF-4368-B884-2278382AA98B}" destId="{66639951-36AC-47D1-8FD2-7B3DC6C001EA}" srcOrd="1" destOrd="0" presId="urn:microsoft.com/office/officeart/2005/8/layout/hierarchy6"/>
    <dgm:cxn modelId="{12C1BF6A-9F1D-4C05-909A-2218257EB931}" type="presParOf" srcId="{66639951-36AC-47D1-8FD2-7B3DC6C001EA}" destId="{601DA888-8BE9-4290-990D-CFC6F6772375}" srcOrd="0" destOrd="0" presId="urn:microsoft.com/office/officeart/2005/8/layout/hierarchy6"/>
    <dgm:cxn modelId="{6DAC210D-CF3B-41B0-8831-774AD77490D8}" type="presParOf" srcId="{601DA888-8BE9-4290-990D-CFC6F6772375}" destId="{38E22C0F-86EB-40D4-B181-FE2988F25FCB}" srcOrd="0" destOrd="0" presId="urn:microsoft.com/office/officeart/2005/8/layout/hierarchy6"/>
    <dgm:cxn modelId="{753307FE-B9CD-44FE-AC7D-ACF1F33860E1}" type="presParOf" srcId="{601DA888-8BE9-4290-990D-CFC6F6772375}" destId="{3EEA84AC-F8A2-4EBD-AA94-454F9759BF8C}" srcOrd="1" destOrd="0" presId="urn:microsoft.com/office/officeart/2005/8/layout/hierarchy6"/>
    <dgm:cxn modelId="{5A51E4F8-2583-408F-AB83-DBBA683A245E}" type="presParOf" srcId="{3EEA84AC-F8A2-4EBD-AA94-454F9759BF8C}" destId="{1F3BE988-8A7F-4E30-8C9C-B57C4D0B620B}" srcOrd="0" destOrd="0" presId="urn:microsoft.com/office/officeart/2005/8/layout/hierarchy6"/>
    <dgm:cxn modelId="{6CF80B10-1D1B-429C-8C47-5B6C0EFC8CB9}" type="presParOf" srcId="{3EEA84AC-F8A2-4EBD-AA94-454F9759BF8C}" destId="{6EAB624B-E9F0-4904-A3B9-66B79EA88B06}" srcOrd="1" destOrd="0" presId="urn:microsoft.com/office/officeart/2005/8/layout/hierarchy6"/>
    <dgm:cxn modelId="{6E067C64-B46E-4576-9191-204EA736D7A6}" type="presParOf" srcId="{6EAB624B-E9F0-4904-A3B9-66B79EA88B06}" destId="{8B810D84-B09E-4796-B8A3-4A25FCF44417}" srcOrd="0" destOrd="0" presId="urn:microsoft.com/office/officeart/2005/8/layout/hierarchy6"/>
    <dgm:cxn modelId="{ECE92294-F816-4B31-A0F9-658014F7366B}" type="presParOf" srcId="{6EAB624B-E9F0-4904-A3B9-66B79EA88B06}" destId="{27C9EC95-C3E7-456B-95C4-92EB9FC0590E}" srcOrd="1" destOrd="0" presId="urn:microsoft.com/office/officeart/2005/8/layout/hierarchy6"/>
    <dgm:cxn modelId="{C8A7A420-CA1C-469B-9F92-DC411E1C28A4}" type="presParOf" srcId="{3EEA84AC-F8A2-4EBD-AA94-454F9759BF8C}" destId="{DF160BB9-1C8E-4B28-B4A1-40811A0E9CAA}" srcOrd="2" destOrd="0" presId="urn:microsoft.com/office/officeart/2005/8/layout/hierarchy6"/>
    <dgm:cxn modelId="{3896CC54-51A2-4DD1-9606-9410E94F6B17}" type="presParOf" srcId="{3EEA84AC-F8A2-4EBD-AA94-454F9759BF8C}" destId="{8A94A785-E5E2-475C-B465-9E6D1D0C51A4}" srcOrd="3" destOrd="0" presId="urn:microsoft.com/office/officeart/2005/8/layout/hierarchy6"/>
    <dgm:cxn modelId="{F088E1AC-707F-4670-B774-FA42702C26F0}" type="presParOf" srcId="{8A94A785-E5E2-475C-B465-9E6D1D0C51A4}" destId="{89B4FB44-6F69-44BC-811E-683F39E59B45}" srcOrd="0" destOrd="0" presId="urn:microsoft.com/office/officeart/2005/8/layout/hierarchy6"/>
    <dgm:cxn modelId="{6BDA06B8-1176-4BB9-84ED-3123B73A9A04}" type="presParOf" srcId="{8A94A785-E5E2-475C-B465-9E6D1D0C51A4}" destId="{286AF3B9-671C-4DC1-B3B5-46B6584FCE5D}" srcOrd="1" destOrd="0" presId="urn:microsoft.com/office/officeart/2005/8/layout/hierarchy6"/>
    <dgm:cxn modelId="{A1054451-0B71-423C-A146-EEEA4960750E}" type="presParOf" srcId="{E4E93F9D-D81A-49A5-96AC-6F37FB01FCD1}" destId="{D5DA5D8C-53A4-4DEA-948C-86FDA8275820}" srcOrd="1" destOrd="0" presId="urn:microsoft.com/office/officeart/2005/8/layout/hierarchy6"/>
    <dgm:cxn modelId="{80BB3CAD-AE0E-4B9E-8126-72757D132B05}" type="presParOf" srcId="{D5DA5D8C-53A4-4DEA-948C-86FDA8275820}" destId="{368D5C94-5A34-42BD-BBC2-3AAD7F3E9C8C}" srcOrd="0" destOrd="0" presId="urn:microsoft.com/office/officeart/2005/8/layout/hierarchy6"/>
    <dgm:cxn modelId="{CF6C7602-453F-4752-8548-19D407640FDD}" type="presParOf" srcId="{368D5C94-5A34-42BD-BBC2-3AAD7F3E9C8C}" destId="{018C5110-0F18-4180-9771-F5808ACD5D3A}" srcOrd="0" destOrd="0" presId="urn:microsoft.com/office/officeart/2005/8/layout/hierarchy6"/>
    <dgm:cxn modelId="{EC84957A-2BC6-4EFF-9500-BA6F43BEFADC}" type="presParOf" srcId="{368D5C94-5A34-42BD-BBC2-3AAD7F3E9C8C}" destId="{F581B01E-DCF7-46DF-A7AD-76962D527906}" srcOrd="1" destOrd="0" presId="urn:microsoft.com/office/officeart/2005/8/layout/hierarchy6"/>
    <dgm:cxn modelId="{5CFDC78C-9C81-4E2D-9B6B-D358F58B82E7}" type="presParOf" srcId="{D5DA5D8C-53A4-4DEA-948C-86FDA8275820}" destId="{74FB769C-303B-46AA-976F-3BB73DB64A46}" srcOrd="1" destOrd="0" presId="urn:microsoft.com/office/officeart/2005/8/layout/hierarchy6"/>
    <dgm:cxn modelId="{CF90A7D1-64A0-487A-9A3B-54E203207600}" type="presParOf" srcId="{74FB769C-303B-46AA-976F-3BB73DB64A46}" destId="{55FD60B8-7D6D-4CD4-BDB1-B570CC97E5E6}" srcOrd="0" destOrd="0" presId="urn:microsoft.com/office/officeart/2005/8/layout/hierarchy6"/>
    <dgm:cxn modelId="{2074BB7B-CDEE-491A-8263-E2BA0ACC113B}" type="presParOf" srcId="{D5DA5D8C-53A4-4DEA-948C-86FDA8275820}" destId="{CF6BAFB7-04FC-4278-A178-08D9700252B5}" srcOrd="2" destOrd="0" presId="urn:microsoft.com/office/officeart/2005/8/layout/hierarchy6"/>
    <dgm:cxn modelId="{41A40890-9367-4913-956F-300ACC367C26}" type="presParOf" srcId="{CF6BAFB7-04FC-4278-A178-08D9700252B5}" destId="{D3B922C1-B12A-4C81-BB0B-B0DB1B8B26DD}" srcOrd="0" destOrd="0" presId="urn:microsoft.com/office/officeart/2005/8/layout/hierarchy6"/>
    <dgm:cxn modelId="{0D7DE9DB-3727-4C6D-AE21-636CDD48B205}" type="presParOf" srcId="{CF6BAFB7-04FC-4278-A178-08D9700252B5}" destId="{47E99013-92A5-4E82-A7E3-D233C1DB4066}"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097F5E-81C9-4581-8283-111BDB5780C2}"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3038390C-57E2-4186-B881-7D29986656B3}">
      <dgm:prSet phldrT="[Text]" phldr="0"/>
      <dgm:spPr/>
      <dgm:t>
        <a:bodyPr/>
        <a:lstStyle/>
        <a:p>
          <a:r>
            <a:rPr lang="en-US"/>
            <a:t>Syntax</a:t>
          </a:r>
        </a:p>
      </dgm:t>
    </dgm:pt>
    <dgm:pt modelId="{D796EB68-7BCF-4FA8-A01C-0CA89B49F7A2}" type="parTrans" cxnId="{A7BFEF45-B05E-40A3-AEC6-B1227B027777}">
      <dgm:prSet/>
      <dgm:spPr/>
      <dgm:t>
        <a:bodyPr/>
        <a:lstStyle/>
        <a:p>
          <a:endParaRPr lang="en-US"/>
        </a:p>
      </dgm:t>
    </dgm:pt>
    <dgm:pt modelId="{4FB74C53-FE91-4EF2-84D5-1766D27D35E5}" type="sibTrans" cxnId="{A7BFEF45-B05E-40A3-AEC6-B1227B027777}">
      <dgm:prSet/>
      <dgm:spPr/>
      <dgm:t>
        <a:bodyPr/>
        <a:lstStyle/>
        <a:p>
          <a:endParaRPr lang="en-US"/>
        </a:p>
      </dgm:t>
    </dgm:pt>
    <dgm:pt modelId="{D8B22B09-6877-4C43-96BF-53BAA9B61BEB}">
      <dgm:prSet phldrT="[Text]" phldr="0"/>
      <dgm:spPr>
        <a:solidFill>
          <a:schemeClr val="accent2"/>
        </a:solidFill>
      </dgm:spPr>
      <dgm:t>
        <a:bodyPr/>
        <a:lstStyle/>
        <a:p>
          <a:r>
            <a:rPr lang="en-US"/>
            <a:t>PF</a:t>
          </a:r>
        </a:p>
      </dgm:t>
    </dgm:pt>
    <dgm:pt modelId="{BFEA250F-D252-45BD-8427-B12BA881FAC7}" type="parTrans" cxnId="{A1702185-463F-46F8-A3FB-05D7F115CB92}">
      <dgm:prSet>
        <dgm:style>
          <a:lnRef idx="0">
            <a:scrgbClr r="0" g="0" b="0"/>
          </a:lnRef>
          <a:fillRef idx="0">
            <a:scrgbClr r="0" g="0" b="0"/>
          </a:fillRef>
          <a:effectRef idx="0">
            <a:scrgbClr r="0" g="0" b="0"/>
          </a:effectRef>
          <a:fontRef idx="minor">
            <a:schemeClr val="tx1"/>
          </a:fontRef>
        </dgm:style>
      </dgm:prSet>
      <dgm:spPr>
        <a:ln w="19050" cap="flat" cmpd="sng" algn="ctr">
          <a:solidFill>
            <a:schemeClr val="dk1"/>
          </a:solidFill>
          <a:prstDash val="solid"/>
          <a:round/>
          <a:headEnd type="none" w="med" len="med"/>
          <a:tailEnd type="arrow" w="med" len="med"/>
        </a:ln>
      </dgm:spPr>
      <dgm:t>
        <a:bodyPr/>
        <a:lstStyle/>
        <a:p>
          <a:endParaRPr lang="en-US"/>
        </a:p>
      </dgm:t>
    </dgm:pt>
    <dgm:pt modelId="{E540C594-424B-4C0C-B0A6-7EF788A42226}" type="sibTrans" cxnId="{A1702185-463F-46F8-A3FB-05D7F115CB92}">
      <dgm:prSet/>
      <dgm:spPr/>
      <dgm:t>
        <a:bodyPr/>
        <a:lstStyle/>
        <a:p>
          <a:endParaRPr lang="en-US"/>
        </a:p>
      </dgm:t>
    </dgm:pt>
    <dgm:pt modelId="{FED8CF15-D89F-4A71-8A31-AD8779FC7335}">
      <dgm:prSet phldrT="[Text]" phldr="0"/>
      <dgm:spPr/>
      <dgm:t>
        <a:bodyPr/>
        <a:lstStyle/>
        <a:p>
          <a:r>
            <a:rPr lang="en-US"/>
            <a:t>LF</a:t>
          </a:r>
        </a:p>
      </dgm:t>
    </dgm:pt>
    <dgm:pt modelId="{91AB54EC-0BFC-4485-AB7A-CA99A966324A}" type="parTrans" cxnId="{3B38FF30-B8A7-4276-B914-1AE8BB7B75EF}">
      <dgm:prSet>
        <dgm:style>
          <a:lnRef idx="0">
            <a:scrgbClr r="0" g="0" b="0"/>
          </a:lnRef>
          <a:fillRef idx="0">
            <a:scrgbClr r="0" g="0" b="0"/>
          </a:fillRef>
          <a:effectRef idx="0">
            <a:scrgbClr r="0" g="0" b="0"/>
          </a:effectRef>
          <a:fontRef idx="minor">
            <a:schemeClr val="tx1"/>
          </a:fontRef>
        </dgm:style>
      </dgm:prSet>
      <dgm:spPr>
        <a:ln w="19050" cap="flat" cmpd="sng" algn="ctr">
          <a:solidFill>
            <a:schemeClr val="dk1"/>
          </a:solidFill>
          <a:prstDash val="solid"/>
          <a:round/>
          <a:headEnd type="none" w="med" len="med"/>
          <a:tailEnd type="arrow" w="med" len="med"/>
        </a:ln>
      </dgm:spPr>
      <dgm:t>
        <a:bodyPr/>
        <a:lstStyle/>
        <a:p>
          <a:endParaRPr lang="en-US"/>
        </a:p>
      </dgm:t>
    </dgm:pt>
    <dgm:pt modelId="{2FE3F7E0-D573-4C88-AB16-B82618B1A8D9}" type="sibTrans" cxnId="{3B38FF30-B8A7-4276-B914-1AE8BB7B75EF}">
      <dgm:prSet/>
      <dgm:spPr/>
      <dgm:t>
        <a:bodyPr/>
        <a:lstStyle/>
        <a:p>
          <a:endParaRPr lang="en-US"/>
        </a:p>
      </dgm:t>
    </dgm:pt>
    <dgm:pt modelId="{43088877-9D3E-4F05-91E4-8B99953AEDA2}">
      <dgm:prSet phldrT="[Text]" phldr="0"/>
      <dgm:spPr/>
      <dgm:t>
        <a:bodyPr/>
        <a:lstStyle/>
        <a:p>
          <a:r>
            <a:rPr lang="en-US"/>
            <a:t>I</a:t>
          </a:r>
        </a:p>
      </dgm:t>
    </dgm:pt>
    <dgm:pt modelId="{D0A1EBAE-8D43-4F97-B1B0-9047A2D3BC0D}" type="parTrans" cxnId="{B3617460-F911-4F1B-90C3-D1C2F5B66D9F}">
      <dgm:prSet/>
      <dgm:spPr/>
      <dgm:t>
        <a:bodyPr/>
        <a:lstStyle/>
        <a:p>
          <a:endParaRPr lang="en-US"/>
        </a:p>
      </dgm:t>
    </dgm:pt>
    <dgm:pt modelId="{114D5239-E3B2-4CE6-97AE-82EF89AD9659}" type="sibTrans" cxnId="{B3617460-F911-4F1B-90C3-D1C2F5B66D9F}">
      <dgm:prSet/>
      <dgm:spPr/>
      <dgm:t>
        <a:bodyPr/>
        <a:lstStyle/>
        <a:p>
          <a:endParaRPr lang="en-US"/>
        </a:p>
      </dgm:t>
    </dgm:pt>
    <dgm:pt modelId="{704BAA21-3B46-4E7F-92E2-CEB6FD93C527}">
      <dgm:prSet phldrT="[Text]" phldr="0"/>
      <dgm:spPr/>
      <dgm:t>
        <a:bodyPr/>
        <a:lstStyle/>
        <a:p>
          <a:r>
            <a:rPr lang="en-US"/>
            <a:t>II</a:t>
          </a:r>
        </a:p>
      </dgm:t>
    </dgm:pt>
    <dgm:pt modelId="{751EF842-271A-4CA3-B58C-554B6532621B}" type="parTrans" cxnId="{D8BD19D9-2A18-41E5-A542-EE917012371D}">
      <dgm:prSet/>
      <dgm:spPr/>
      <dgm:t>
        <a:bodyPr/>
        <a:lstStyle/>
        <a:p>
          <a:endParaRPr lang="en-US"/>
        </a:p>
      </dgm:t>
    </dgm:pt>
    <dgm:pt modelId="{97EC042B-532C-464B-8BE2-2C80AA673987}" type="sibTrans" cxnId="{D8BD19D9-2A18-41E5-A542-EE917012371D}">
      <dgm:prSet/>
      <dgm:spPr/>
      <dgm:t>
        <a:bodyPr/>
        <a:lstStyle/>
        <a:p>
          <a:endParaRPr lang="en-US"/>
        </a:p>
      </dgm:t>
    </dgm:pt>
    <dgm:pt modelId="{9CCCD43D-CCC6-4681-AEDC-340E91DA9472}" type="pres">
      <dgm:prSet presAssocID="{37097F5E-81C9-4581-8283-111BDB5780C2}" presName="mainComposite" presStyleCnt="0">
        <dgm:presLayoutVars>
          <dgm:chPref val="1"/>
          <dgm:dir/>
          <dgm:animOne val="branch"/>
          <dgm:animLvl val="lvl"/>
          <dgm:resizeHandles val="exact"/>
        </dgm:presLayoutVars>
      </dgm:prSet>
      <dgm:spPr/>
    </dgm:pt>
    <dgm:pt modelId="{D4C3AED5-9EE0-4A21-9CAE-7015955FD009}" type="pres">
      <dgm:prSet presAssocID="{37097F5E-81C9-4581-8283-111BDB5780C2}" presName="hierFlow" presStyleCnt="0"/>
      <dgm:spPr/>
    </dgm:pt>
    <dgm:pt modelId="{AAA45565-BA6A-400A-88E6-599723B2FD41}" type="pres">
      <dgm:prSet presAssocID="{37097F5E-81C9-4581-8283-111BDB5780C2}" presName="firstBuf" presStyleCnt="0"/>
      <dgm:spPr/>
    </dgm:pt>
    <dgm:pt modelId="{5BF1DFEB-828A-4295-A14B-13CE919E9AE0}" type="pres">
      <dgm:prSet presAssocID="{37097F5E-81C9-4581-8283-111BDB5780C2}" presName="hierChild1" presStyleCnt="0">
        <dgm:presLayoutVars>
          <dgm:chPref val="1"/>
          <dgm:animOne val="branch"/>
          <dgm:animLvl val="lvl"/>
        </dgm:presLayoutVars>
      </dgm:prSet>
      <dgm:spPr/>
    </dgm:pt>
    <dgm:pt modelId="{E64BE1E3-B34D-4BB1-A6B7-C752D0F82CCF}" type="pres">
      <dgm:prSet presAssocID="{3038390C-57E2-4186-B881-7D29986656B3}" presName="Name14" presStyleCnt="0"/>
      <dgm:spPr/>
    </dgm:pt>
    <dgm:pt modelId="{7C4FD28B-CB9C-44FC-B394-33197807803D}" type="pres">
      <dgm:prSet presAssocID="{3038390C-57E2-4186-B881-7D29986656B3}" presName="level1Shape" presStyleLbl="node0" presStyleIdx="0" presStyleCnt="1">
        <dgm:presLayoutVars>
          <dgm:chPref val="3"/>
        </dgm:presLayoutVars>
      </dgm:prSet>
      <dgm:spPr/>
    </dgm:pt>
    <dgm:pt modelId="{8BC06AFC-089D-4E5B-A969-222824D03571}" type="pres">
      <dgm:prSet presAssocID="{3038390C-57E2-4186-B881-7D29986656B3}" presName="hierChild2" presStyleCnt="0"/>
      <dgm:spPr/>
    </dgm:pt>
    <dgm:pt modelId="{F0D60987-B110-4548-AD3B-A1E0E14F9425}" type="pres">
      <dgm:prSet presAssocID="{BFEA250F-D252-45BD-8427-B12BA881FAC7}" presName="Name19" presStyleLbl="parChTrans1D2" presStyleIdx="0" presStyleCnt="2"/>
      <dgm:spPr/>
    </dgm:pt>
    <dgm:pt modelId="{54BD9D26-D595-446B-B21B-ADC38E2CF0F3}" type="pres">
      <dgm:prSet presAssocID="{D8B22B09-6877-4C43-96BF-53BAA9B61BEB}" presName="Name21" presStyleCnt="0"/>
      <dgm:spPr/>
    </dgm:pt>
    <dgm:pt modelId="{41D03C84-CE35-4682-BF9E-BF39B1E5C807}" type="pres">
      <dgm:prSet presAssocID="{D8B22B09-6877-4C43-96BF-53BAA9B61BEB}" presName="level2Shape" presStyleLbl="node2" presStyleIdx="0" presStyleCnt="2"/>
      <dgm:spPr/>
    </dgm:pt>
    <dgm:pt modelId="{0B349C63-BD76-47B3-A78E-49C14D1D0CD7}" type="pres">
      <dgm:prSet presAssocID="{D8B22B09-6877-4C43-96BF-53BAA9B61BEB}" presName="hierChild3" presStyleCnt="0"/>
      <dgm:spPr/>
    </dgm:pt>
    <dgm:pt modelId="{23ED0003-7F58-45F2-8809-59B9A21A8A51}" type="pres">
      <dgm:prSet presAssocID="{91AB54EC-0BFC-4485-AB7A-CA99A966324A}" presName="Name19" presStyleLbl="parChTrans1D2" presStyleIdx="1" presStyleCnt="2"/>
      <dgm:spPr/>
    </dgm:pt>
    <dgm:pt modelId="{5AA82203-AACA-4D66-95B8-C8349C2A2D63}" type="pres">
      <dgm:prSet presAssocID="{FED8CF15-D89F-4A71-8A31-AD8779FC7335}" presName="Name21" presStyleCnt="0"/>
      <dgm:spPr/>
    </dgm:pt>
    <dgm:pt modelId="{45DBB2AC-A9AD-4A56-BCA4-B3B79D8F563D}" type="pres">
      <dgm:prSet presAssocID="{FED8CF15-D89F-4A71-8A31-AD8779FC7335}" presName="level2Shape" presStyleLbl="node2" presStyleIdx="1" presStyleCnt="2"/>
      <dgm:spPr/>
    </dgm:pt>
    <dgm:pt modelId="{860FAF70-6117-467F-9C1A-918A0BBB3F9E}" type="pres">
      <dgm:prSet presAssocID="{FED8CF15-D89F-4A71-8A31-AD8779FC7335}" presName="hierChild3" presStyleCnt="0"/>
      <dgm:spPr/>
    </dgm:pt>
    <dgm:pt modelId="{0EFA9A60-1597-4DC8-8884-A47825ABFCFC}" type="pres">
      <dgm:prSet presAssocID="{37097F5E-81C9-4581-8283-111BDB5780C2}" presName="bgShapesFlow" presStyleCnt="0"/>
      <dgm:spPr/>
    </dgm:pt>
    <dgm:pt modelId="{64900072-0F57-46F2-A89F-11905CDC85B1}" type="pres">
      <dgm:prSet presAssocID="{43088877-9D3E-4F05-91E4-8B99953AEDA2}" presName="rectComp" presStyleCnt="0"/>
      <dgm:spPr/>
    </dgm:pt>
    <dgm:pt modelId="{E2FE887B-563D-4096-85E8-E880E24D508B}" type="pres">
      <dgm:prSet presAssocID="{43088877-9D3E-4F05-91E4-8B99953AEDA2}" presName="bgRect" presStyleLbl="bgShp" presStyleIdx="0" presStyleCnt="2"/>
      <dgm:spPr/>
    </dgm:pt>
    <dgm:pt modelId="{317C85CF-B9F8-429F-AB44-D9FDB0AFBA48}" type="pres">
      <dgm:prSet presAssocID="{43088877-9D3E-4F05-91E4-8B99953AEDA2}" presName="bgRectTx" presStyleLbl="bgShp" presStyleIdx="0" presStyleCnt="2">
        <dgm:presLayoutVars>
          <dgm:bulletEnabled val="1"/>
        </dgm:presLayoutVars>
      </dgm:prSet>
      <dgm:spPr/>
    </dgm:pt>
    <dgm:pt modelId="{50D8BE56-18FF-4E45-A4FD-60D8224D2FFC}" type="pres">
      <dgm:prSet presAssocID="{43088877-9D3E-4F05-91E4-8B99953AEDA2}" presName="spComp" presStyleCnt="0"/>
      <dgm:spPr/>
    </dgm:pt>
    <dgm:pt modelId="{07DBD854-A7B7-44D9-8A10-1750E0630218}" type="pres">
      <dgm:prSet presAssocID="{43088877-9D3E-4F05-91E4-8B99953AEDA2}" presName="vSp" presStyleCnt="0"/>
      <dgm:spPr/>
    </dgm:pt>
    <dgm:pt modelId="{03A17115-FA8E-405C-943D-DE4A90E9D2D8}" type="pres">
      <dgm:prSet presAssocID="{704BAA21-3B46-4E7F-92E2-CEB6FD93C527}" presName="rectComp" presStyleCnt="0"/>
      <dgm:spPr/>
    </dgm:pt>
    <dgm:pt modelId="{74DD1811-4A8F-40A9-ACDB-FD706FB73863}" type="pres">
      <dgm:prSet presAssocID="{704BAA21-3B46-4E7F-92E2-CEB6FD93C527}" presName="bgRect" presStyleLbl="bgShp" presStyleIdx="1" presStyleCnt="2"/>
      <dgm:spPr/>
    </dgm:pt>
    <dgm:pt modelId="{D8809177-041E-47DE-80D8-5F9B9F208282}" type="pres">
      <dgm:prSet presAssocID="{704BAA21-3B46-4E7F-92E2-CEB6FD93C527}" presName="bgRectTx" presStyleLbl="bgShp" presStyleIdx="1" presStyleCnt="2">
        <dgm:presLayoutVars>
          <dgm:bulletEnabled val="1"/>
        </dgm:presLayoutVars>
      </dgm:prSet>
      <dgm:spPr/>
    </dgm:pt>
  </dgm:ptLst>
  <dgm:cxnLst>
    <dgm:cxn modelId="{1B3C871E-CC1F-415B-81F2-B601B3A2330D}" type="presOf" srcId="{91AB54EC-0BFC-4485-AB7A-CA99A966324A}" destId="{23ED0003-7F58-45F2-8809-59B9A21A8A51}" srcOrd="0" destOrd="0" presId="urn:microsoft.com/office/officeart/2005/8/layout/hierarchy6"/>
    <dgm:cxn modelId="{7EAB392D-6616-4271-A1AF-39E1A1E57AE2}" type="presOf" srcId="{D8B22B09-6877-4C43-96BF-53BAA9B61BEB}" destId="{41D03C84-CE35-4682-BF9E-BF39B1E5C807}" srcOrd="0" destOrd="0" presId="urn:microsoft.com/office/officeart/2005/8/layout/hierarchy6"/>
    <dgm:cxn modelId="{3B38FF30-B8A7-4276-B914-1AE8BB7B75EF}" srcId="{3038390C-57E2-4186-B881-7D29986656B3}" destId="{FED8CF15-D89F-4A71-8A31-AD8779FC7335}" srcOrd="1" destOrd="0" parTransId="{91AB54EC-0BFC-4485-AB7A-CA99A966324A}" sibTransId="{2FE3F7E0-D573-4C88-AB16-B82618B1A8D9}"/>
    <dgm:cxn modelId="{5261253D-139D-48EE-9EF6-401353B09B4C}" type="presOf" srcId="{3038390C-57E2-4186-B881-7D29986656B3}" destId="{7C4FD28B-CB9C-44FC-B394-33197807803D}" srcOrd="0" destOrd="0" presId="urn:microsoft.com/office/officeart/2005/8/layout/hierarchy6"/>
    <dgm:cxn modelId="{E0A4A55B-B832-4F56-B6E6-87A1EDBF915A}" type="presOf" srcId="{FED8CF15-D89F-4A71-8A31-AD8779FC7335}" destId="{45DBB2AC-A9AD-4A56-BCA4-B3B79D8F563D}" srcOrd="0" destOrd="0" presId="urn:microsoft.com/office/officeart/2005/8/layout/hierarchy6"/>
    <dgm:cxn modelId="{B3617460-F911-4F1B-90C3-D1C2F5B66D9F}" srcId="{37097F5E-81C9-4581-8283-111BDB5780C2}" destId="{43088877-9D3E-4F05-91E4-8B99953AEDA2}" srcOrd="1" destOrd="0" parTransId="{D0A1EBAE-8D43-4F97-B1B0-9047A2D3BC0D}" sibTransId="{114D5239-E3B2-4CE6-97AE-82EF89AD9659}"/>
    <dgm:cxn modelId="{C3C4B844-A01D-4F1D-8B8C-A7BB30C9E3D2}" type="presOf" srcId="{37097F5E-81C9-4581-8283-111BDB5780C2}" destId="{9CCCD43D-CCC6-4681-AEDC-340E91DA9472}" srcOrd="0" destOrd="0" presId="urn:microsoft.com/office/officeart/2005/8/layout/hierarchy6"/>
    <dgm:cxn modelId="{A7BFEF45-B05E-40A3-AEC6-B1227B027777}" srcId="{37097F5E-81C9-4581-8283-111BDB5780C2}" destId="{3038390C-57E2-4186-B881-7D29986656B3}" srcOrd="0" destOrd="0" parTransId="{D796EB68-7BCF-4FA8-A01C-0CA89B49F7A2}" sibTransId="{4FB74C53-FE91-4EF2-84D5-1766D27D35E5}"/>
    <dgm:cxn modelId="{A1702185-463F-46F8-A3FB-05D7F115CB92}" srcId="{3038390C-57E2-4186-B881-7D29986656B3}" destId="{D8B22B09-6877-4C43-96BF-53BAA9B61BEB}" srcOrd="0" destOrd="0" parTransId="{BFEA250F-D252-45BD-8427-B12BA881FAC7}" sibTransId="{E540C594-424B-4C0C-B0A6-7EF788A42226}"/>
    <dgm:cxn modelId="{F4F8E8A2-75F8-4EDE-9939-DC0F4A559BBE}" type="presOf" srcId="{BFEA250F-D252-45BD-8427-B12BA881FAC7}" destId="{F0D60987-B110-4548-AD3B-A1E0E14F9425}" srcOrd="0" destOrd="0" presId="urn:microsoft.com/office/officeart/2005/8/layout/hierarchy6"/>
    <dgm:cxn modelId="{5D8898B7-1FCA-4721-9ED6-8C8F38A86BA8}" type="presOf" srcId="{704BAA21-3B46-4E7F-92E2-CEB6FD93C527}" destId="{74DD1811-4A8F-40A9-ACDB-FD706FB73863}" srcOrd="0" destOrd="0" presId="urn:microsoft.com/office/officeart/2005/8/layout/hierarchy6"/>
    <dgm:cxn modelId="{475B88D5-CEDB-46A9-A885-652C9C54690D}" type="presOf" srcId="{704BAA21-3B46-4E7F-92E2-CEB6FD93C527}" destId="{D8809177-041E-47DE-80D8-5F9B9F208282}" srcOrd="1" destOrd="0" presId="urn:microsoft.com/office/officeart/2005/8/layout/hierarchy6"/>
    <dgm:cxn modelId="{D8BD19D9-2A18-41E5-A542-EE917012371D}" srcId="{37097F5E-81C9-4581-8283-111BDB5780C2}" destId="{704BAA21-3B46-4E7F-92E2-CEB6FD93C527}" srcOrd="2" destOrd="0" parTransId="{751EF842-271A-4CA3-B58C-554B6532621B}" sibTransId="{97EC042B-532C-464B-8BE2-2C80AA673987}"/>
    <dgm:cxn modelId="{BA0E6ADC-DDA7-46E2-B010-56DAE077AB5E}" type="presOf" srcId="{43088877-9D3E-4F05-91E4-8B99953AEDA2}" destId="{E2FE887B-563D-4096-85E8-E880E24D508B}" srcOrd="0" destOrd="0" presId="urn:microsoft.com/office/officeart/2005/8/layout/hierarchy6"/>
    <dgm:cxn modelId="{68BBE7EC-A98B-4385-A012-F141D34D818F}" type="presOf" srcId="{43088877-9D3E-4F05-91E4-8B99953AEDA2}" destId="{317C85CF-B9F8-429F-AB44-D9FDB0AFBA48}" srcOrd="1" destOrd="0" presId="urn:microsoft.com/office/officeart/2005/8/layout/hierarchy6"/>
    <dgm:cxn modelId="{F062C630-8648-4108-B3E4-7723868B11F5}" type="presParOf" srcId="{9CCCD43D-CCC6-4681-AEDC-340E91DA9472}" destId="{D4C3AED5-9EE0-4A21-9CAE-7015955FD009}" srcOrd="0" destOrd="0" presId="urn:microsoft.com/office/officeart/2005/8/layout/hierarchy6"/>
    <dgm:cxn modelId="{92DE108C-9D62-4C35-817E-E4B46F6389C0}" type="presParOf" srcId="{D4C3AED5-9EE0-4A21-9CAE-7015955FD009}" destId="{AAA45565-BA6A-400A-88E6-599723B2FD41}" srcOrd="0" destOrd="0" presId="urn:microsoft.com/office/officeart/2005/8/layout/hierarchy6"/>
    <dgm:cxn modelId="{1C7EAECE-6DB0-4576-A8DA-142A9CB14EE6}" type="presParOf" srcId="{D4C3AED5-9EE0-4A21-9CAE-7015955FD009}" destId="{5BF1DFEB-828A-4295-A14B-13CE919E9AE0}" srcOrd="1" destOrd="0" presId="urn:microsoft.com/office/officeart/2005/8/layout/hierarchy6"/>
    <dgm:cxn modelId="{0DB63063-D970-4A18-9B68-29E0B3A0A8DD}" type="presParOf" srcId="{5BF1DFEB-828A-4295-A14B-13CE919E9AE0}" destId="{E64BE1E3-B34D-4BB1-A6B7-C752D0F82CCF}" srcOrd="0" destOrd="0" presId="urn:microsoft.com/office/officeart/2005/8/layout/hierarchy6"/>
    <dgm:cxn modelId="{1CE58410-0D1F-428C-B884-0423C564445E}" type="presParOf" srcId="{E64BE1E3-B34D-4BB1-A6B7-C752D0F82CCF}" destId="{7C4FD28B-CB9C-44FC-B394-33197807803D}" srcOrd="0" destOrd="0" presId="urn:microsoft.com/office/officeart/2005/8/layout/hierarchy6"/>
    <dgm:cxn modelId="{49D4E8A4-50A3-42C8-92E0-B93967377126}" type="presParOf" srcId="{E64BE1E3-B34D-4BB1-A6B7-C752D0F82CCF}" destId="{8BC06AFC-089D-4E5B-A969-222824D03571}" srcOrd="1" destOrd="0" presId="urn:microsoft.com/office/officeart/2005/8/layout/hierarchy6"/>
    <dgm:cxn modelId="{39CB7F63-15D6-4B4D-93F1-BAC62BF7BE34}" type="presParOf" srcId="{8BC06AFC-089D-4E5B-A969-222824D03571}" destId="{F0D60987-B110-4548-AD3B-A1E0E14F9425}" srcOrd="0" destOrd="0" presId="urn:microsoft.com/office/officeart/2005/8/layout/hierarchy6"/>
    <dgm:cxn modelId="{0CE317E0-C565-4DC1-9DA2-7ED5AD79324A}" type="presParOf" srcId="{8BC06AFC-089D-4E5B-A969-222824D03571}" destId="{54BD9D26-D595-446B-B21B-ADC38E2CF0F3}" srcOrd="1" destOrd="0" presId="urn:microsoft.com/office/officeart/2005/8/layout/hierarchy6"/>
    <dgm:cxn modelId="{61E1E6B6-0F0C-432E-87E2-67EA8C04FA9C}" type="presParOf" srcId="{54BD9D26-D595-446B-B21B-ADC38E2CF0F3}" destId="{41D03C84-CE35-4682-BF9E-BF39B1E5C807}" srcOrd="0" destOrd="0" presId="urn:microsoft.com/office/officeart/2005/8/layout/hierarchy6"/>
    <dgm:cxn modelId="{A8661524-D4C7-4AF4-822E-56B8E78C7AFD}" type="presParOf" srcId="{54BD9D26-D595-446B-B21B-ADC38E2CF0F3}" destId="{0B349C63-BD76-47B3-A78E-49C14D1D0CD7}" srcOrd="1" destOrd="0" presId="urn:microsoft.com/office/officeart/2005/8/layout/hierarchy6"/>
    <dgm:cxn modelId="{12A7F88E-202C-4651-BF4E-7C328D746801}" type="presParOf" srcId="{8BC06AFC-089D-4E5B-A969-222824D03571}" destId="{23ED0003-7F58-45F2-8809-59B9A21A8A51}" srcOrd="2" destOrd="0" presId="urn:microsoft.com/office/officeart/2005/8/layout/hierarchy6"/>
    <dgm:cxn modelId="{F73C2DCD-4FB9-4322-BA1B-84992BE24F8A}" type="presParOf" srcId="{8BC06AFC-089D-4E5B-A969-222824D03571}" destId="{5AA82203-AACA-4D66-95B8-C8349C2A2D63}" srcOrd="3" destOrd="0" presId="urn:microsoft.com/office/officeart/2005/8/layout/hierarchy6"/>
    <dgm:cxn modelId="{10CB6FF7-327E-4298-B9D4-2416DB7A5477}" type="presParOf" srcId="{5AA82203-AACA-4D66-95B8-C8349C2A2D63}" destId="{45DBB2AC-A9AD-4A56-BCA4-B3B79D8F563D}" srcOrd="0" destOrd="0" presId="urn:microsoft.com/office/officeart/2005/8/layout/hierarchy6"/>
    <dgm:cxn modelId="{62BA8E58-4D90-45A2-A631-6C100CC50429}" type="presParOf" srcId="{5AA82203-AACA-4D66-95B8-C8349C2A2D63}" destId="{860FAF70-6117-467F-9C1A-918A0BBB3F9E}" srcOrd="1" destOrd="0" presId="urn:microsoft.com/office/officeart/2005/8/layout/hierarchy6"/>
    <dgm:cxn modelId="{387BA936-2FEC-4B4E-8DC6-6F2931B291EE}" type="presParOf" srcId="{9CCCD43D-CCC6-4681-AEDC-340E91DA9472}" destId="{0EFA9A60-1597-4DC8-8884-A47825ABFCFC}" srcOrd="1" destOrd="0" presId="urn:microsoft.com/office/officeart/2005/8/layout/hierarchy6"/>
    <dgm:cxn modelId="{F5AC5F43-5B38-43E8-B630-FFBF114FF33D}" type="presParOf" srcId="{0EFA9A60-1597-4DC8-8884-A47825ABFCFC}" destId="{64900072-0F57-46F2-A89F-11905CDC85B1}" srcOrd="0" destOrd="0" presId="urn:microsoft.com/office/officeart/2005/8/layout/hierarchy6"/>
    <dgm:cxn modelId="{6EB027CA-0361-4F54-9295-9D0482915A31}" type="presParOf" srcId="{64900072-0F57-46F2-A89F-11905CDC85B1}" destId="{E2FE887B-563D-4096-85E8-E880E24D508B}" srcOrd="0" destOrd="0" presId="urn:microsoft.com/office/officeart/2005/8/layout/hierarchy6"/>
    <dgm:cxn modelId="{797FED19-B821-4719-AE36-66C71531F7B0}" type="presParOf" srcId="{64900072-0F57-46F2-A89F-11905CDC85B1}" destId="{317C85CF-B9F8-429F-AB44-D9FDB0AFBA48}" srcOrd="1" destOrd="0" presId="urn:microsoft.com/office/officeart/2005/8/layout/hierarchy6"/>
    <dgm:cxn modelId="{C0F07AF6-54EB-4262-8AD2-5CD7D02B70F8}" type="presParOf" srcId="{0EFA9A60-1597-4DC8-8884-A47825ABFCFC}" destId="{50D8BE56-18FF-4E45-A4FD-60D8224D2FFC}" srcOrd="1" destOrd="0" presId="urn:microsoft.com/office/officeart/2005/8/layout/hierarchy6"/>
    <dgm:cxn modelId="{D2209B26-E606-456E-8B4D-CAD21E8632F3}" type="presParOf" srcId="{50D8BE56-18FF-4E45-A4FD-60D8224D2FFC}" destId="{07DBD854-A7B7-44D9-8A10-1750E0630218}" srcOrd="0" destOrd="0" presId="urn:microsoft.com/office/officeart/2005/8/layout/hierarchy6"/>
    <dgm:cxn modelId="{7B8E57D6-D71D-46AB-9271-90B0AFBEBD8A}" type="presParOf" srcId="{0EFA9A60-1597-4DC8-8884-A47825ABFCFC}" destId="{03A17115-FA8E-405C-943D-DE4A90E9D2D8}" srcOrd="2" destOrd="0" presId="urn:microsoft.com/office/officeart/2005/8/layout/hierarchy6"/>
    <dgm:cxn modelId="{AF76D3A1-575D-435F-962C-B734139B388D}" type="presParOf" srcId="{03A17115-FA8E-405C-943D-DE4A90E9D2D8}" destId="{74DD1811-4A8F-40A9-ACDB-FD706FB73863}" srcOrd="0" destOrd="0" presId="urn:microsoft.com/office/officeart/2005/8/layout/hierarchy6"/>
    <dgm:cxn modelId="{782FEFE9-86BE-4529-9F5D-84298762EBF5}" type="presParOf" srcId="{03A17115-FA8E-405C-943D-DE4A90E9D2D8}" destId="{D8809177-041E-47DE-80D8-5F9B9F208282}"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B922C1-B12A-4C81-BB0B-B0DB1B8B26DD}">
      <dsp:nvSpPr>
        <dsp:cNvPr id="0" name=""/>
        <dsp:cNvSpPr/>
      </dsp:nvSpPr>
      <dsp:spPr>
        <a:xfrm>
          <a:off x="0" y="1796543"/>
          <a:ext cx="10515600" cy="15334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kern="1200" dirty="0"/>
            <a:t>Variants</a:t>
          </a:r>
        </a:p>
      </dsp:txBody>
      <dsp:txXfrm>
        <a:off x="0" y="1796543"/>
        <a:ext cx="3154680" cy="1533463"/>
      </dsp:txXfrm>
    </dsp:sp>
    <dsp:sp modelId="{018C5110-0F18-4180-9771-F5808ACD5D3A}">
      <dsp:nvSpPr>
        <dsp:cNvPr id="0" name=""/>
        <dsp:cNvSpPr/>
      </dsp:nvSpPr>
      <dsp:spPr>
        <a:xfrm>
          <a:off x="0" y="2156"/>
          <a:ext cx="10515600" cy="153346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kern="1200" dirty="0"/>
            <a:t>Variable</a:t>
          </a:r>
        </a:p>
      </dsp:txBody>
      <dsp:txXfrm>
        <a:off x="0" y="2156"/>
        <a:ext cx="3154680" cy="1533463"/>
      </dsp:txXfrm>
    </dsp:sp>
    <dsp:sp modelId="{38E22C0F-86EB-40D4-B181-FE2988F25FCB}">
      <dsp:nvSpPr>
        <dsp:cNvPr id="0" name=""/>
        <dsp:cNvSpPr/>
      </dsp:nvSpPr>
      <dsp:spPr>
        <a:xfrm>
          <a:off x="5751521" y="132618"/>
          <a:ext cx="1956925" cy="13046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UHM</a:t>
          </a:r>
          <a:br>
            <a:rPr lang="en-US" sz="2800" kern="1200" dirty="0"/>
          </a:br>
          <a:r>
            <a:rPr lang="en-US" sz="2000" kern="1200" dirty="0"/>
            <a:t>(AN, THE)</a:t>
          </a:r>
          <a:endParaRPr lang="en-US" sz="2400" kern="1200" dirty="0"/>
        </a:p>
      </dsp:txBody>
      <dsp:txXfrm>
        <a:off x="5789732" y="170829"/>
        <a:ext cx="1880503" cy="1228195"/>
      </dsp:txXfrm>
    </dsp:sp>
    <dsp:sp modelId="{1F3BE988-8A7F-4E30-8C9C-B57C4D0B620B}">
      <dsp:nvSpPr>
        <dsp:cNvPr id="0" name=""/>
        <dsp:cNvSpPr/>
      </dsp:nvSpPr>
      <dsp:spPr>
        <a:xfrm>
          <a:off x="5457982" y="1437235"/>
          <a:ext cx="1272001" cy="521846"/>
        </a:xfrm>
        <a:custGeom>
          <a:avLst/>
          <a:gdLst/>
          <a:ahLst/>
          <a:cxnLst/>
          <a:rect l="0" t="0" r="0" b="0"/>
          <a:pathLst>
            <a:path>
              <a:moveTo>
                <a:pt x="1272001" y="0"/>
              </a:moveTo>
              <a:lnTo>
                <a:pt x="1272001" y="260923"/>
              </a:lnTo>
              <a:lnTo>
                <a:pt x="0" y="260923"/>
              </a:lnTo>
              <a:lnTo>
                <a:pt x="0" y="52184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810D84-B09E-4796-B8A3-4A25FCF44417}">
      <dsp:nvSpPr>
        <dsp:cNvPr id="0" name=""/>
        <dsp:cNvSpPr/>
      </dsp:nvSpPr>
      <dsp:spPr>
        <a:xfrm>
          <a:off x="4479519" y="1959082"/>
          <a:ext cx="1956925" cy="130461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“uh”</a:t>
          </a:r>
          <a:br>
            <a:rPr lang="en-US" sz="3200" kern="1200" dirty="0"/>
          </a:br>
          <a:r>
            <a:rPr lang="en-US" sz="1400" kern="1200" dirty="0"/>
            <a:t>(“a”, “</a:t>
          </a:r>
          <a:r>
            <a:rPr lang="en-US" sz="1400" kern="1200" dirty="0" err="1"/>
            <a:t>th</a:t>
          </a:r>
          <a:r>
            <a:rPr lang="en-US" sz="1400" kern="1200" dirty="0"/>
            <a:t>[</a:t>
          </a:r>
          <a:r>
            <a:rPr lang="und-Latn-001" sz="1400" kern="1200" dirty="0"/>
            <a:t>ə</a:t>
          </a:r>
          <a:r>
            <a:rPr lang="en-US" sz="1400" kern="1200" dirty="0"/>
            <a:t>]”)</a:t>
          </a:r>
          <a:endParaRPr lang="en-US" sz="3200" kern="1200" dirty="0"/>
        </a:p>
      </dsp:txBody>
      <dsp:txXfrm>
        <a:off x="4517730" y="1997293"/>
        <a:ext cx="1880503" cy="1228195"/>
      </dsp:txXfrm>
    </dsp:sp>
    <dsp:sp modelId="{DF160BB9-1C8E-4B28-B4A1-40811A0E9CAA}">
      <dsp:nvSpPr>
        <dsp:cNvPr id="0" name=""/>
        <dsp:cNvSpPr/>
      </dsp:nvSpPr>
      <dsp:spPr>
        <a:xfrm>
          <a:off x="6729984" y="1437235"/>
          <a:ext cx="1272001" cy="521846"/>
        </a:xfrm>
        <a:custGeom>
          <a:avLst/>
          <a:gdLst/>
          <a:ahLst/>
          <a:cxnLst/>
          <a:rect l="0" t="0" r="0" b="0"/>
          <a:pathLst>
            <a:path>
              <a:moveTo>
                <a:pt x="0" y="0"/>
              </a:moveTo>
              <a:lnTo>
                <a:pt x="0" y="260923"/>
              </a:lnTo>
              <a:lnTo>
                <a:pt x="1272001" y="260923"/>
              </a:lnTo>
              <a:lnTo>
                <a:pt x="1272001" y="521846"/>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9B4FB44-6F69-44BC-811E-683F39E59B45}">
      <dsp:nvSpPr>
        <dsp:cNvPr id="0" name=""/>
        <dsp:cNvSpPr/>
      </dsp:nvSpPr>
      <dsp:spPr>
        <a:xfrm>
          <a:off x="7023522" y="1959082"/>
          <a:ext cx="1956925" cy="1304617"/>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“um”</a:t>
          </a:r>
          <a:br>
            <a:rPr lang="en-US" sz="3200" kern="1200" dirty="0"/>
          </a:br>
          <a:r>
            <a:rPr lang="en-US" sz="1600" kern="1200" dirty="0"/>
            <a:t>(“an”, “</a:t>
          </a:r>
          <a:r>
            <a:rPr lang="en-US" sz="1600" kern="1200" dirty="0" err="1"/>
            <a:t>th</a:t>
          </a:r>
          <a:r>
            <a:rPr lang="en-US" sz="1600" kern="1200" dirty="0"/>
            <a:t>[</a:t>
          </a:r>
          <a:r>
            <a:rPr lang="en-US" sz="1600" kern="1200" dirty="0" err="1"/>
            <a:t>i</a:t>
          </a:r>
          <a:r>
            <a:rPr lang="en-US" sz="1600" kern="1200" dirty="0"/>
            <a:t>]”)</a:t>
          </a:r>
          <a:endParaRPr lang="en-US" sz="3200" kern="1200" dirty="0"/>
        </a:p>
      </dsp:txBody>
      <dsp:txXfrm>
        <a:off x="7061733" y="1997293"/>
        <a:ext cx="1880503" cy="12281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DD1811-4A8F-40A9-ACDB-FD706FB73863}">
      <dsp:nvSpPr>
        <dsp:cNvPr id="0" name=""/>
        <dsp:cNvSpPr/>
      </dsp:nvSpPr>
      <dsp:spPr>
        <a:xfrm>
          <a:off x="0" y="2334041"/>
          <a:ext cx="8041640" cy="19004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a:t>II</a:t>
          </a:r>
        </a:p>
      </dsp:txBody>
      <dsp:txXfrm>
        <a:off x="0" y="2334041"/>
        <a:ext cx="2412492" cy="1900465"/>
      </dsp:txXfrm>
    </dsp:sp>
    <dsp:sp modelId="{E2FE887B-563D-4096-85E8-E880E24D508B}">
      <dsp:nvSpPr>
        <dsp:cNvPr id="0" name=""/>
        <dsp:cNvSpPr/>
      </dsp:nvSpPr>
      <dsp:spPr>
        <a:xfrm>
          <a:off x="0" y="116831"/>
          <a:ext cx="8041640" cy="19004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en-US" sz="6500" kern="1200"/>
            <a:t>I</a:t>
          </a:r>
        </a:p>
      </dsp:txBody>
      <dsp:txXfrm>
        <a:off x="0" y="116831"/>
        <a:ext cx="2412492" cy="1900465"/>
      </dsp:txXfrm>
    </dsp:sp>
    <dsp:sp modelId="{7C4FD28B-CB9C-44FC-B394-33197807803D}">
      <dsp:nvSpPr>
        <dsp:cNvPr id="0" name=""/>
        <dsp:cNvSpPr/>
      </dsp:nvSpPr>
      <dsp:spPr>
        <a:xfrm>
          <a:off x="3958858" y="275203"/>
          <a:ext cx="2375582" cy="15837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a:t>Syntax</a:t>
          </a:r>
        </a:p>
      </dsp:txBody>
      <dsp:txXfrm>
        <a:off x="4005244" y="321589"/>
        <a:ext cx="2282810" cy="1490949"/>
      </dsp:txXfrm>
    </dsp:sp>
    <dsp:sp modelId="{F0D60987-B110-4548-AD3B-A1E0E14F9425}">
      <dsp:nvSpPr>
        <dsp:cNvPr id="0" name=""/>
        <dsp:cNvSpPr/>
      </dsp:nvSpPr>
      <dsp:spPr>
        <a:xfrm>
          <a:off x="3602521" y="1858924"/>
          <a:ext cx="1544128" cy="633488"/>
        </a:xfrm>
        <a:custGeom>
          <a:avLst/>
          <a:gdLst/>
          <a:ahLst/>
          <a:cxnLst/>
          <a:rect l="0" t="0" r="0" b="0"/>
          <a:pathLst>
            <a:path>
              <a:moveTo>
                <a:pt x="1544128" y="0"/>
              </a:moveTo>
              <a:lnTo>
                <a:pt x="1544128" y="316744"/>
              </a:lnTo>
              <a:lnTo>
                <a:pt x="0" y="316744"/>
              </a:lnTo>
              <a:lnTo>
                <a:pt x="0" y="633488"/>
              </a:lnTo>
            </a:path>
          </a:pathLst>
        </a:custGeom>
        <a:noFill/>
        <a:ln w="19050" cap="flat" cmpd="sng" algn="ctr">
          <a:solidFill>
            <a:schemeClr val="dk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41D03C84-CE35-4682-BF9E-BF39B1E5C807}">
      <dsp:nvSpPr>
        <dsp:cNvPr id="0" name=""/>
        <dsp:cNvSpPr/>
      </dsp:nvSpPr>
      <dsp:spPr>
        <a:xfrm>
          <a:off x="2414730" y="2492413"/>
          <a:ext cx="2375582" cy="1583721"/>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a:t>PF</a:t>
          </a:r>
        </a:p>
      </dsp:txBody>
      <dsp:txXfrm>
        <a:off x="2461116" y="2538799"/>
        <a:ext cx="2282810" cy="1490949"/>
      </dsp:txXfrm>
    </dsp:sp>
    <dsp:sp modelId="{23ED0003-7F58-45F2-8809-59B9A21A8A51}">
      <dsp:nvSpPr>
        <dsp:cNvPr id="0" name=""/>
        <dsp:cNvSpPr/>
      </dsp:nvSpPr>
      <dsp:spPr>
        <a:xfrm>
          <a:off x="5146649" y="1858924"/>
          <a:ext cx="1544128" cy="633488"/>
        </a:xfrm>
        <a:custGeom>
          <a:avLst/>
          <a:gdLst/>
          <a:ahLst/>
          <a:cxnLst/>
          <a:rect l="0" t="0" r="0" b="0"/>
          <a:pathLst>
            <a:path>
              <a:moveTo>
                <a:pt x="0" y="0"/>
              </a:moveTo>
              <a:lnTo>
                <a:pt x="0" y="316744"/>
              </a:lnTo>
              <a:lnTo>
                <a:pt x="1544128" y="316744"/>
              </a:lnTo>
              <a:lnTo>
                <a:pt x="1544128" y="633488"/>
              </a:lnTo>
            </a:path>
          </a:pathLst>
        </a:custGeom>
        <a:noFill/>
        <a:ln w="19050" cap="flat" cmpd="sng" algn="ctr">
          <a:solidFill>
            <a:schemeClr val="dk1"/>
          </a:solidFill>
          <a:prstDash val="solid"/>
          <a:round/>
          <a:headEnd type="none" w="med" len="med"/>
          <a:tailEnd type="arrow" w="med" len="med"/>
        </a:ln>
        <a:effectLst/>
      </dsp:spPr>
      <dsp:style>
        <a:lnRef idx="0">
          <a:scrgbClr r="0" g="0" b="0"/>
        </a:lnRef>
        <a:fillRef idx="0">
          <a:scrgbClr r="0" g="0" b="0"/>
        </a:fillRef>
        <a:effectRef idx="0">
          <a:scrgbClr r="0" g="0" b="0"/>
        </a:effectRef>
        <a:fontRef idx="minor">
          <a:schemeClr val="tx1"/>
        </a:fontRef>
      </dsp:style>
    </dsp:sp>
    <dsp:sp modelId="{45DBB2AC-A9AD-4A56-BCA4-B3B79D8F563D}">
      <dsp:nvSpPr>
        <dsp:cNvPr id="0" name=""/>
        <dsp:cNvSpPr/>
      </dsp:nvSpPr>
      <dsp:spPr>
        <a:xfrm>
          <a:off x="5502986" y="2492413"/>
          <a:ext cx="2375582" cy="158372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a:t>LF</a:t>
          </a:r>
        </a:p>
      </dsp:txBody>
      <dsp:txXfrm>
        <a:off x="5549372" y="2538799"/>
        <a:ext cx="2282810" cy="149094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A6E7C-5C92-478B-B308-B611E3B08C7A}"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38B92-EAAD-4D28-9897-B772AFD82037}" type="slidenum">
              <a:rPr lang="en-US" smtClean="0"/>
              <a:t>‹#›</a:t>
            </a:fld>
            <a:endParaRPr lang="en-US"/>
          </a:p>
        </p:txBody>
      </p:sp>
    </p:spTree>
    <p:extLst>
      <p:ext uri="{BB962C8B-B14F-4D97-AF65-F5344CB8AC3E}">
        <p14:creationId xmlns:p14="http://schemas.microsoft.com/office/powerpoint/2010/main" val="355119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D0AB6-DE98-128F-81CA-ED4D0163F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A53E5-5204-A39A-CD33-4D129102C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E76016-093C-8895-D9C4-B792AD8B47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38399-FFB6-2057-600B-CABD3DDD0FAD}"/>
              </a:ext>
            </a:extLst>
          </p:cNvPr>
          <p:cNvSpPr>
            <a:spLocks noGrp="1"/>
          </p:cNvSpPr>
          <p:nvPr>
            <p:ph type="sldNum" sz="quarter" idx="5"/>
          </p:nvPr>
        </p:nvSpPr>
        <p:spPr/>
        <p:txBody>
          <a:bodyPr/>
          <a:lstStyle/>
          <a:p>
            <a:fld id="{8B238B92-EAAD-4D28-9897-B772AFD82037}" type="slidenum">
              <a:rPr lang="en-US" smtClean="0"/>
              <a:t>1</a:t>
            </a:fld>
            <a:endParaRPr lang="en-US"/>
          </a:p>
        </p:txBody>
      </p:sp>
    </p:spTree>
    <p:extLst>
      <p:ext uri="{BB962C8B-B14F-4D97-AF65-F5344CB8AC3E}">
        <p14:creationId xmlns:p14="http://schemas.microsoft.com/office/powerpoint/2010/main" val="2727444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238B92-EAAD-4D28-9897-B772AFD82037}" type="slidenum">
              <a:rPr lang="en-US" smtClean="0"/>
              <a:t>2</a:t>
            </a:fld>
            <a:endParaRPr lang="en-US"/>
          </a:p>
        </p:txBody>
      </p:sp>
    </p:spTree>
    <p:extLst>
      <p:ext uri="{BB962C8B-B14F-4D97-AF65-F5344CB8AC3E}">
        <p14:creationId xmlns:p14="http://schemas.microsoft.com/office/powerpoint/2010/main" val="1317632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238B92-EAAD-4D28-9897-B772AFD82037}" type="slidenum">
              <a:rPr lang="en-US" smtClean="0"/>
              <a:t>3</a:t>
            </a:fld>
            <a:endParaRPr lang="en-US"/>
          </a:p>
        </p:txBody>
      </p:sp>
    </p:spTree>
    <p:extLst>
      <p:ext uri="{BB962C8B-B14F-4D97-AF65-F5344CB8AC3E}">
        <p14:creationId xmlns:p14="http://schemas.microsoft.com/office/powerpoint/2010/main" val="1415237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Late / nonlinguistic:</a:t>
            </a:r>
          </a:p>
          <a:p>
            <a:pPr marL="685800" lvl="1" indent="-228600">
              <a:buFont typeface="Courier New"/>
              <a:buChar char="o"/>
            </a:pPr>
            <a:r>
              <a:rPr lang="en-US" dirty="0">
                <a:cs typeface="+mn-lt"/>
              </a:rPr>
              <a:t>Correlates with pauses</a:t>
            </a:r>
          </a:p>
          <a:p>
            <a:pPr marL="685800" lvl="1" indent="-228600">
              <a:buFont typeface="Courier New"/>
              <a:buChar char="o"/>
            </a:pPr>
            <a:endParaRPr lang="en-US" dirty="0">
              <a:cs typeface="+mn-lt"/>
            </a:endParaRPr>
          </a:p>
          <a:p>
            <a:pPr marL="228600" indent="-228600">
              <a:buAutoNum type="arabicPeriod"/>
            </a:pPr>
            <a:r>
              <a:rPr lang="en-US" dirty="0">
                <a:cs typeface="+mn-lt"/>
              </a:rPr>
              <a:t>Linguistic: language specific, arbitrary and learned </a:t>
            </a:r>
          </a:p>
          <a:p>
            <a:pPr marL="685800" lvl="1" indent="-228600">
              <a:buFont typeface="Courier New"/>
              <a:buChar char="o"/>
            </a:pPr>
            <a:r>
              <a:rPr lang="en-US" dirty="0">
                <a:cs typeface="+mn-lt"/>
              </a:rPr>
              <a:t>Cross-ling / dialect variation (citations)</a:t>
            </a:r>
          </a:p>
          <a:p>
            <a:pPr marL="685800" lvl="1" indent="-228600">
              <a:buFont typeface="Courier New"/>
              <a:buChar char="o"/>
            </a:pPr>
            <a:r>
              <a:rPr lang="en-US" dirty="0">
                <a:cs typeface="+mn-lt"/>
              </a:rPr>
              <a:t>Children show learning trajectory (citations)</a:t>
            </a:r>
          </a:p>
          <a:p>
            <a:pPr marL="685800" lvl="1" indent="-228600">
              <a:buFont typeface="Courier New"/>
              <a:buChar char="o"/>
            </a:pPr>
            <a:r>
              <a:rPr lang="en-US" dirty="0">
                <a:cs typeface="+mn-lt"/>
              </a:rPr>
              <a:t>Sociolinguistic variable </a:t>
            </a:r>
            <a:br>
              <a:rPr lang="en-US" dirty="0">
                <a:cs typeface="+mn-lt"/>
              </a:rPr>
            </a:br>
            <a:endParaRPr lang="en-US" dirty="0">
              <a:cs typeface="+mn-lt"/>
            </a:endParaRPr>
          </a:p>
          <a:p>
            <a:pPr marL="228600" indent="-228600">
              <a:buAutoNum type="arabicPeriod"/>
            </a:pPr>
            <a:r>
              <a:rPr lang="en-US" dirty="0">
                <a:cs typeface="+mn-lt"/>
              </a:rPr>
              <a:t>It's as early as phonological processes</a:t>
            </a:r>
          </a:p>
          <a:p>
            <a:pPr marL="685800" lvl="1" indent="-228600">
              <a:buFont typeface="Courier New"/>
              <a:buChar char="o"/>
            </a:pPr>
            <a:r>
              <a:rPr lang="en-US" dirty="0">
                <a:cs typeface="+mn-lt"/>
              </a:rPr>
              <a:t>Shows cliticization and triggers flapping</a:t>
            </a:r>
          </a:p>
        </p:txBody>
      </p:sp>
      <p:sp>
        <p:nvSpPr>
          <p:cNvPr id="4" name="Slide Number Placeholder 3"/>
          <p:cNvSpPr>
            <a:spLocks noGrp="1"/>
          </p:cNvSpPr>
          <p:nvPr>
            <p:ph type="sldNum" sz="quarter" idx="5"/>
          </p:nvPr>
        </p:nvSpPr>
        <p:spPr/>
        <p:txBody>
          <a:bodyPr/>
          <a:lstStyle/>
          <a:p>
            <a:fld id="{8B238B92-EAAD-4D28-9897-B772AFD82037}" type="slidenum">
              <a:rPr lang="en-US" smtClean="0"/>
              <a:t>4</a:t>
            </a:fld>
            <a:endParaRPr lang="en-US"/>
          </a:p>
        </p:txBody>
      </p:sp>
    </p:spTree>
    <p:extLst>
      <p:ext uri="{BB962C8B-B14F-4D97-AF65-F5344CB8AC3E}">
        <p14:creationId xmlns:p14="http://schemas.microsoft.com/office/powerpoint/2010/main" val="331111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given that we know UHM shows variation in many dialects and is therefore learned, it can’t strictly be phonetic/articulatory -&gt; but how can we cut closer?</a:t>
            </a:r>
          </a:p>
          <a:p>
            <a:endParaRPr lang="en-US" dirty="0"/>
          </a:p>
          <a:p>
            <a:r>
              <a:rPr lang="en-US" dirty="0"/>
              <a:t>following Marjorie Pak’s approach, we can use English article alternation as a probe into UHM’s position in the derivation</a:t>
            </a:r>
          </a:p>
        </p:txBody>
      </p:sp>
      <p:sp>
        <p:nvSpPr>
          <p:cNvPr id="4" name="Slide Number Placeholder 3"/>
          <p:cNvSpPr>
            <a:spLocks noGrp="1"/>
          </p:cNvSpPr>
          <p:nvPr>
            <p:ph type="sldNum" sz="quarter" idx="5"/>
          </p:nvPr>
        </p:nvSpPr>
        <p:spPr/>
        <p:txBody>
          <a:bodyPr/>
          <a:lstStyle/>
          <a:p>
            <a:fld id="{8B238B92-EAAD-4D28-9897-B772AFD82037}" type="slidenum">
              <a:rPr lang="en-US" smtClean="0"/>
              <a:t>5</a:t>
            </a:fld>
            <a:endParaRPr lang="en-US"/>
          </a:p>
        </p:txBody>
      </p:sp>
    </p:spTree>
    <p:extLst>
      <p:ext uri="{BB962C8B-B14F-4D97-AF65-F5344CB8AC3E}">
        <p14:creationId xmlns:p14="http://schemas.microsoft.com/office/powerpoint/2010/main" val="25476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B238B92-EAAD-4D28-9897-B772AFD82037}" type="slidenum">
              <a:rPr lang="en-US" smtClean="0"/>
              <a:t>6</a:t>
            </a:fld>
            <a:endParaRPr lang="en-US"/>
          </a:p>
        </p:txBody>
      </p:sp>
    </p:spTree>
    <p:extLst>
      <p:ext uri="{BB962C8B-B14F-4D97-AF65-F5344CB8AC3E}">
        <p14:creationId xmlns:p14="http://schemas.microsoft.com/office/powerpoint/2010/main" val="4214144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apparent time change with women half a generation ahead of men </a:t>
            </a:r>
          </a:p>
          <a:p>
            <a:r>
              <a:rPr lang="en-US" dirty="0"/>
              <a:t>Mirrors </a:t>
            </a:r>
            <a:r>
              <a:rPr lang="en-US" dirty="0" err="1"/>
              <a:t>Fruehwald’s</a:t>
            </a:r>
            <a:r>
              <a:rPr lang="en-US" dirty="0"/>
              <a:t> finding in Philly</a:t>
            </a:r>
          </a:p>
          <a:p>
            <a:endParaRPr lang="en-US" dirty="0"/>
          </a:p>
          <a:p>
            <a:r>
              <a:rPr lang="en-US" dirty="0"/>
              <a:t>Now that we’ve shown UHM varies by gender and year of birth in Michigan and is arbitrary and learned, we can turn to the question of where it is spelled out</a:t>
            </a:r>
          </a:p>
          <a:p>
            <a:r>
              <a:rPr lang="en-US" dirty="0"/>
              <a:t>To answer this, I fit mixed effect logistic regression models to the UHM, THE, and AN data present in the MI Diaries</a:t>
            </a:r>
          </a:p>
        </p:txBody>
      </p:sp>
      <p:sp>
        <p:nvSpPr>
          <p:cNvPr id="4" name="Slide Number Placeholder 3"/>
          <p:cNvSpPr>
            <a:spLocks noGrp="1"/>
          </p:cNvSpPr>
          <p:nvPr>
            <p:ph type="sldNum" sz="quarter" idx="5"/>
          </p:nvPr>
        </p:nvSpPr>
        <p:spPr/>
        <p:txBody>
          <a:bodyPr/>
          <a:lstStyle/>
          <a:p>
            <a:fld id="{8B238B92-EAAD-4D28-9897-B772AFD82037}" type="slidenum">
              <a:rPr lang="en-US" smtClean="0"/>
              <a:t>7</a:t>
            </a:fld>
            <a:endParaRPr lang="en-US"/>
          </a:p>
        </p:txBody>
      </p:sp>
    </p:spTree>
    <p:extLst>
      <p:ext uri="{BB962C8B-B14F-4D97-AF65-F5344CB8AC3E}">
        <p14:creationId xmlns:p14="http://schemas.microsoft.com/office/powerpoint/2010/main" val="1825968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2E20B-E860-8A9F-C114-1A4407FBA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5336E1-085A-09C4-81E5-7AEC08AD19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1FB89F-000B-47A4-576C-D6657BA5660C}"/>
              </a:ext>
            </a:extLst>
          </p:cNvPr>
          <p:cNvSpPr>
            <a:spLocks noGrp="1"/>
          </p:cNvSpPr>
          <p:nvPr>
            <p:ph type="body" idx="1"/>
          </p:nvPr>
        </p:nvSpPr>
        <p:spPr/>
        <p:txBody>
          <a:bodyPr/>
          <a:lstStyle/>
          <a:p>
            <a:r>
              <a:rPr lang="en-US" dirty="0"/>
              <a:t>What you see here are dummy plots, what we want to know is does an UHM trigger </a:t>
            </a:r>
            <a:r>
              <a:rPr lang="en-US" dirty="0" err="1"/>
              <a:t>allomorphy</a:t>
            </a:r>
            <a:r>
              <a:rPr lang="en-US" dirty="0"/>
              <a:t> of </a:t>
            </a:r>
            <a:r>
              <a:rPr lang="en-US" dirty="0" err="1"/>
              <a:t>a~an</a:t>
            </a:r>
            <a:r>
              <a:rPr lang="en-US" dirty="0"/>
              <a:t> and </a:t>
            </a:r>
            <a:r>
              <a:rPr lang="en-US" dirty="0" err="1"/>
              <a:t>allophony</a:t>
            </a:r>
            <a:r>
              <a:rPr lang="en-US" dirty="0"/>
              <a:t> of </a:t>
            </a:r>
            <a:r>
              <a:rPr lang="en-US" dirty="0" err="1"/>
              <a:t>thi~the</a:t>
            </a:r>
            <a:r>
              <a:rPr lang="en-US" dirty="0"/>
              <a:t>. I’m plotting the predicted application rate (basically effect size) of a following vowel, a following consonant, a following pause, and a following uhm</a:t>
            </a:r>
          </a:p>
          <a:p>
            <a:endParaRPr lang="en-US" dirty="0"/>
          </a:p>
          <a:p>
            <a:r>
              <a:rPr lang="en-US" dirty="0"/>
              <a:t>If the Bar for UHM looks like the bar for vowels, it means phonological UHM is present at that stage of the derivation because the grammar is treating UHM as if it is a following vowel</a:t>
            </a:r>
          </a:p>
          <a:p>
            <a:endParaRPr lang="en-US" dirty="0"/>
          </a:p>
        </p:txBody>
      </p:sp>
      <p:sp>
        <p:nvSpPr>
          <p:cNvPr id="4" name="Slide Number Placeholder 3">
            <a:extLst>
              <a:ext uri="{FF2B5EF4-FFF2-40B4-BE49-F238E27FC236}">
                <a16:creationId xmlns:a16="http://schemas.microsoft.com/office/drawing/2014/main" id="{10A4C143-3DBA-BAC4-F355-608C7EC3D2E1}"/>
              </a:ext>
            </a:extLst>
          </p:cNvPr>
          <p:cNvSpPr>
            <a:spLocks noGrp="1"/>
          </p:cNvSpPr>
          <p:nvPr>
            <p:ph type="sldNum" sz="quarter" idx="5"/>
          </p:nvPr>
        </p:nvSpPr>
        <p:spPr/>
        <p:txBody>
          <a:bodyPr/>
          <a:lstStyle/>
          <a:p>
            <a:fld id="{8B238B92-EAAD-4D28-9897-B772AFD82037}" type="slidenum">
              <a:rPr lang="en-US" smtClean="0"/>
              <a:t>8</a:t>
            </a:fld>
            <a:endParaRPr lang="en-US"/>
          </a:p>
        </p:txBody>
      </p:sp>
    </p:spTree>
    <p:extLst>
      <p:ext uri="{BB962C8B-B14F-4D97-AF65-F5344CB8AC3E}">
        <p14:creationId xmlns:p14="http://schemas.microsoft.com/office/powerpoint/2010/main" val="2176488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9D810-6B6C-AA89-C92C-8D310F36F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982DB6-94F4-D993-2B27-88CEC99C8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3DBFC-7987-C7DD-BA99-BC2CCA40C3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130BB3-3F7F-CBCA-00DA-2497B7774125}"/>
              </a:ext>
            </a:extLst>
          </p:cNvPr>
          <p:cNvSpPr>
            <a:spLocks noGrp="1"/>
          </p:cNvSpPr>
          <p:nvPr>
            <p:ph type="sldNum" sz="quarter" idx="5"/>
          </p:nvPr>
        </p:nvSpPr>
        <p:spPr/>
        <p:txBody>
          <a:bodyPr/>
          <a:lstStyle/>
          <a:p>
            <a:fld id="{8B238B92-EAAD-4D28-9897-B772AFD82037}" type="slidenum">
              <a:rPr lang="en-US" smtClean="0"/>
              <a:t>9</a:t>
            </a:fld>
            <a:endParaRPr lang="en-US"/>
          </a:p>
        </p:txBody>
      </p:sp>
    </p:spTree>
    <p:extLst>
      <p:ext uri="{BB962C8B-B14F-4D97-AF65-F5344CB8AC3E}">
        <p14:creationId xmlns:p14="http://schemas.microsoft.com/office/powerpoint/2010/main" val="1179403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48505-1B46-ABE5-DF8B-FD5989935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C710D-DC0D-30C4-7043-A427A27F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1031F3-54DF-3FA9-A302-95178C8768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48EF98-1A60-0457-A30A-B93FA4D1C54B}"/>
              </a:ext>
            </a:extLst>
          </p:cNvPr>
          <p:cNvSpPr>
            <a:spLocks noGrp="1"/>
          </p:cNvSpPr>
          <p:nvPr>
            <p:ph type="sldNum" sz="quarter" idx="5"/>
          </p:nvPr>
        </p:nvSpPr>
        <p:spPr/>
        <p:txBody>
          <a:bodyPr/>
          <a:lstStyle/>
          <a:p>
            <a:fld id="{8B238B92-EAAD-4D28-9897-B772AFD82037}" type="slidenum">
              <a:rPr lang="en-US" smtClean="0"/>
              <a:t>10</a:t>
            </a:fld>
            <a:endParaRPr lang="en-US"/>
          </a:p>
        </p:txBody>
      </p:sp>
    </p:spTree>
    <p:extLst>
      <p:ext uri="{BB962C8B-B14F-4D97-AF65-F5344CB8AC3E}">
        <p14:creationId xmlns:p14="http://schemas.microsoft.com/office/powerpoint/2010/main" val="191503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238B92-EAAD-4D28-9897-B772AFD82037}" type="slidenum">
              <a:rPr lang="en-US" smtClean="0"/>
              <a:t>12</a:t>
            </a:fld>
            <a:endParaRPr lang="en-US"/>
          </a:p>
        </p:txBody>
      </p:sp>
    </p:spTree>
    <p:extLst>
      <p:ext uri="{BB962C8B-B14F-4D97-AF65-F5344CB8AC3E}">
        <p14:creationId xmlns:p14="http://schemas.microsoft.com/office/powerpoint/2010/main" val="4021322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assume a classical Y model of the grammar. The implications of this view that matter for the present work are that the grammar is modular and feed-forward. Each module feeds </a:t>
            </a:r>
            <a:r>
              <a:rPr lang="en-US" i="1" dirty="0"/>
              <a:t>into </a:t>
            </a:r>
            <a:r>
              <a:rPr lang="en-US" dirty="0"/>
              <a:t>the next but cannot go the other direction. </a:t>
            </a:r>
          </a:p>
        </p:txBody>
      </p:sp>
      <p:sp>
        <p:nvSpPr>
          <p:cNvPr id="4" name="Slide Number Placeholder 3"/>
          <p:cNvSpPr>
            <a:spLocks noGrp="1"/>
          </p:cNvSpPr>
          <p:nvPr>
            <p:ph type="sldNum" sz="quarter" idx="5"/>
          </p:nvPr>
        </p:nvSpPr>
        <p:spPr/>
        <p:txBody>
          <a:bodyPr/>
          <a:lstStyle/>
          <a:p>
            <a:fld id="{8B238B92-EAAD-4D28-9897-B772AFD82037}" type="slidenum">
              <a:rPr lang="en-US" smtClean="0"/>
              <a:t>15</a:t>
            </a:fld>
            <a:endParaRPr lang="en-US"/>
          </a:p>
        </p:txBody>
      </p:sp>
    </p:spTree>
    <p:extLst>
      <p:ext uri="{BB962C8B-B14F-4D97-AF65-F5344CB8AC3E}">
        <p14:creationId xmlns:p14="http://schemas.microsoft.com/office/powerpoint/2010/main" val="90255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416BD-3B5F-4B55-2B10-A2E0ADAFA0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37FF6-9AFD-1242-B780-2F0E57917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BA6CA-CF4E-54CA-5015-9DD8BFA99019}"/>
              </a:ext>
            </a:extLst>
          </p:cNvPr>
          <p:cNvSpPr>
            <a:spLocks noGrp="1"/>
          </p:cNvSpPr>
          <p:nvPr>
            <p:ph type="body" idx="1"/>
          </p:nvPr>
        </p:nvSpPr>
        <p:spPr/>
        <p:txBody>
          <a:bodyPr/>
          <a:lstStyle/>
          <a:p>
            <a:r>
              <a:rPr lang="en-US" dirty="0"/>
              <a:t>Since UH and UM have classically been labeled as part of speech repair (rather than inherently part of the grammar), we also need to consider a model of speech production. Levelt's is the one I'm using. </a:t>
            </a:r>
          </a:p>
        </p:txBody>
      </p:sp>
      <p:sp>
        <p:nvSpPr>
          <p:cNvPr id="4" name="Slide Number Placeholder 3">
            <a:extLst>
              <a:ext uri="{FF2B5EF4-FFF2-40B4-BE49-F238E27FC236}">
                <a16:creationId xmlns:a16="http://schemas.microsoft.com/office/drawing/2014/main" id="{FCB3062E-158E-3A5C-744D-EC7CF185A03B}"/>
              </a:ext>
            </a:extLst>
          </p:cNvPr>
          <p:cNvSpPr>
            <a:spLocks noGrp="1"/>
          </p:cNvSpPr>
          <p:nvPr>
            <p:ph type="sldNum" sz="quarter" idx="5"/>
          </p:nvPr>
        </p:nvSpPr>
        <p:spPr/>
        <p:txBody>
          <a:bodyPr/>
          <a:lstStyle/>
          <a:p>
            <a:fld id="{8B238B92-EAAD-4D28-9897-B772AFD82037}" type="slidenum">
              <a:rPr lang="en-US" smtClean="0"/>
              <a:t>16</a:t>
            </a:fld>
            <a:endParaRPr lang="en-US"/>
          </a:p>
        </p:txBody>
      </p:sp>
    </p:spTree>
    <p:extLst>
      <p:ext uri="{BB962C8B-B14F-4D97-AF65-F5344CB8AC3E}">
        <p14:creationId xmlns:p14="http://schemas.microsoft.com/office/powerpoint/2010/main" val="1020204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robust sample</a:t>
            </a:r>
          </a:p>
        </p:txBody>
      </p:sp>
      <p:sp>
        <p:nvSpPr>
          <p:cNvPr id="4" name="Slide Number Placeholder 3"/>
          <p:cNvSpPr>
            <a:spLocks noGrp="1"/>
          </p:cNvSpPr>
          <p:nvPr>
            <p:ph type="sldNum" sz="quarter" idx="5"/>
          </p:nvPr>
        </p:nvSpPr>
        <p:spPr/>
        <p:txBody>
          <a:bodyPr/>
          <a:lstStyle/>
          <a:p>
            <a:fld id="{8B238B92-EAAD-4D28-9897-B772AFD82037}" type="slidenum">
              <a:rPr lang="en-US" smtClean="0"/>
              <a:t>20</a:t>
            </a:fld>
            <a:endParaRPr lang="en-US"/>
          </a:p>
        </p:txBody>
      </p:sp>
    </p:spTree>
    <p:extLst>
      <p:ext uri="{BB962C8B-B14F-4D97-AF65-F5344CB8AC3E}">
        <p14:creationId xmlns:p14="http://schemas.microsoft.com/office/powerpoint/2010/main" val="2344476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To better understand [something / linguistic factors alongside social factors] I used a linear mixed effects model [with factors drawn from previous research]</a:t>
            </a: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B238B92-EAAD-4D28-9897-B772AFD82037}" type="slidenum">
              <a:rPr lang="en-US" smtClean="0"/>
              <a:t>21</a:t>
            </a:fld>
            <a:endParaRPr lang="en-US"/>
          </a:p>
        </p:txBody>
      </p:sp>
    </p:spTree>
    <p:extLst>
      <p:ext uri="{BB962C8B-B14F-4D97-AF65-F5344CB8AC3E}">
        <p14:creationId xmlns:p14="http://schemas.microsoft.com/office/powerpoint/2010/main" val="1411205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AAE8B-2B1F-84D5-2CB1-08CE76556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BF798-C459-0FB8-FA9F-E8E0315C43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C2D9B-A21B-6A25-DEBF-853A26151B01}"/>
              </a:ext>
            </a:extLst>
          </p:cNvPr>
          <p:cNvSpPr>
            <a:spLocks noGrp="1"/>
          </p:cNvSpPr>
          <p:nvPr>
            <p:ph type="body" idx="1"/>
          </p:nvPr>
        </p:nvSpPr>
        <p:spPr/>
        <p:txBody>
          <a:bodyPr/>
          <a:lstStyle/>
          <a:p>
            <a:r>
              <a:rPr lang="en-US" dirty="0"/>
              <a:t>Before turning to its sociolinguistic behavior, I want to confirm that UH and UM are actually two variants of a single variable. </a:t>
            </a:r>
          </a:p>
          <a:p>
            <a:endParaRPr lang="en-US" dirty="0"/>
          </a:p>
          <a:p>
            <a:r>
              <a:rPr lang="en-US" dirty="0"/>
              <a:t>To </a:t>
            </a:r>
            <a:r>
              <a:rPr lang="en-US" dirty="0" err="1"/>
              <a:t>to</a:t>
            </a:r>
            <a:r>
              <a:rPr lang="en-US" dirty="0"/>
              <a:t> this, I plotted the rate of UH+UM per 1k words (figure X) - as you can see, it's straight – people are using pause fillers at the same rate across time.</a:t>
            </a:r>
          </a:p>
          <a:p>
            <a:endParaRPr lang="en-US" dirty="0"/>
          </a:p>
          <a:p>
            <a:r>
              <a:rPr lang="en-US" dirty="0"/>
              <a:t>Figure Y plots UH separately from UM, showing that there is a direct tradeoff: when people use UM more, they use UH less.</a:t>
            </a:r>
          </a:p>
          <a:p>
            <a:endParaRPr lang="en-US" dirty="0"/>
          </a:p>
          <a:p>
            <a:r>
              <a:rPr lang="en-US" dirty="0"/>
              <a:t>These facts tell us that we are likely dealing with a true sociolinguistic variable. </a:t>
            </a:r>
          </a:p>
        </p:txBody>
      </p:sp>
      <p:sp>
        <p:nvSpPr>
          <p:cNvPr id="4" name="Slide Number Placeholder 3">
            <a:extLst>
              <a:ext uri="{FF2B5EF4-FFF2-40B4-BE49-F238E27FC236}">
                <a16:creationId xmlns:a16="http://schemas.microsoft.com/office/drawing/2014/main" id="{7F25A29A-E576-FFAB-B35E-6C5A8C9EAAC7}"/>
              </a:ext>
            </a:extLst>
          </p:cNvPr>
          <p:cNvSpPr>
            <a:spLocks noGrp="1"/>
          </p:cNvSpPr>
          <p:nvPr>
            <p:ph type="sldNum" sz="quarter" idx="5"/>
          </p:nvPr>
        </p:nvSpPr>
        <p:spPr/>
        <p:txBody>
          <a:bodyPr/>
          <a:lstStyle/>
          <a:p>
            <a:fld id="{8B238B92-EAAD-4D28-9897-B772AFD82037}" type="slidenum">
              <a:rPr lang="en-US" smtClean="0"/>
              <a:t>22</a:t>
            </a:fld>
            <a:endParaRPr lang="en-US"/>
          </a:p>
        </p:txBody>
      </p:sp>
    </p:spTree>
    <p:extLst>
      <p:ext uri="{BB962C8B-B14F-4D97-AF65-F5344CB8AC3E}">
        <p14:creationId xmlns:p14="http://schemas.microsoft.com/office/powerpoint/2010/main" val="309157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F0A4B-0D75-A7F6-F07E-921AA8BDD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E2825-6D8A-4DEB-B717-80FAF38EF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F3A6D-B9A4-DE7C-7E57-DFA3818D19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191D38-B77A-9D06-B58B-8253D7BAFA2C}"/>
              </a:ext>
            </a:extLst>
          </p:cNvPr>
          <p:cNvSpPr>
            <a:spLocks noGrp="1"/>
          </p:cNvSpPr>
          <p:nvPr>
            <p:ph type="sldNum" sz="quarter" idx="5"/>
          </p:nvPr>
        </p:nvSpPr>
        <p:spPr/>
        <p:txBody>
          <a:bodyPr/>
          <a:lstStyle/>
          <a:p>
            <a:fld id="{8B238B92-EAAD-4D28-9897-B772AFD82037}" type="slidenum">
              <a:rPr lang="en-US" smtClean="0"/>
              <a:t>23</a:t>
            </a:fld>
            <a:endParaRPr lang="en-US"/>
          </a:p>
        </p:txBody>
      </p:sp>
    </p:spTree>
    <p:extLst>
      <p:ext uri="{BB962C8B-B14F-4D97-AF65-F5344CB8AC3E}">
        <p14:creationId xmlns:p14="http://schemas.microsoft.com/office/powerpoint/2010/main" val="2634338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238B92-EAAD-4D28-9897-B772AFD82037}" type="slidenum">
              <a:rPr lang="en-US" smtClean="0"/>
              <a:t>24</a:t>
            </a:fld>
            <a:endParaRPr lang="en-US"/>
          </a:p>
        </p:txBody>
      </p:sp>
    </p:spTree>
    <p:extLst>
      <p:ext uri="{BB962C8B-B14F-4D97-AF65-F5344CB8AC3E}">
        <p14:creationId xmlns:p14="http://schemas.microsoft.com/office/powerpoint/2010/main" val="2565687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7ECFE-A805-74AF-50B5-8A806BF44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7967C0-4080-3208-60EC-758108EF4A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D3E19-D9FB-ADAE-57D6-A8A4020107E1}"/>
              </a:ext>
            </a:extLst>
          </p:cNvPr>
          <p:cNvSpPr>
            <a:spLocks noGrp="1"/>
          </p:cNvSpPr>
          <p:nvPr>
            <p:ph type="body" idx="1"/>
          </p:nvPr>
        </p:nvSpPr>
        <p:spPr/>
        <p:txBody>
          <a:bodyPr/>
          <a:lstStyle/>
          <a:p>
            <a:r>
              <a:rPr lang="en-US" dirty="0"/>
              <a:t>Suzanne: Stronger acknowledgement of the fact that I haven’t well defined the envelope of variation for UH and UM (and certainly not for YEAH and YEP).</a:t>
            </a:r>
          </a:p>
          <a:p>
            <a:endParaRPr lang="en-US" dirty="0"/>
          </a:p>
          <a:p>
            <a:pPr marL="171450" indent="-171450">
              <a:buFont typeface="Wingdings" panose="05000000000000000000" pitchFamily="2" charset="2"/>
              <a:buChar char="à"/>
            </a:pPr>
            <a:r>
              <a:rPr lang="en-US" dirty="0">
                <a:sym typeface="Wingdings" panose="05000000000000000000" pitchFamily="2" charset="2"/>
              </a:rPr>
              <a:t>Also need to acknowledge that UH and UM could be doing different things, maybe utterance initially it’s doing functional work it’s not doing in the utterance</a:t>
            </a:r>
          </a:p>
          <a:p>
            <a:pPr marL="0" indent="0">
              <a:buFont typeface="Wingdings" panose="05000000000000000000" pitchFamily="2" charset="2"/>
              <a:buNone/>
            </a:pPr>
            <a:endParaRPr lang="en-US" dirty="0">
              <a:sym typeface="Wingdings" panose="05000000000000000000" pitchFamily="2" charset="2"/>
            </a:endParaRPr>
          </a:p>
          <a:p>
            <a:pPr marL="0" indent="0">
              <a:buFont typeface="Wingdings" panose="05000000000000000000" pitchFamily="2" charset="2"/>
              <a:buNone/>
            </a:pPr>
            <a:endParaRPr lang="en-US" dirty="0">
              <a:sym typeface="Wingdings" panose="05000000000000000000" pitchFamily="2" charset="2"/>
            </a:endParaRPr>
          </a:p>
          <a:p>
            <a:pPr marL="0" indent="0">
              <a:buFont typeface="Wingdings" panose="05000000000000000000" pitchFamily="2" charset="2"/>
              <a:buNone/>
            </a:pPr>
            <a:r>
              <a:rPr lang="en-US" dirty="0"/>
              <a:t>Karthik: H and ng in complementary distribution, but not the same phoneme! Need to put severe limitations on what defines contrast</a:t>
            </a:r>
          </a:p>
          <a:p>
            <a:pPr marL="171450" indent="-171450">
              <a:buFont typeface="Wingdings" panose="05000000000000000000" pitchFamily="2" charset="2"/>
              <a:buChar char="à"/>
            </a:pPr>
            <a:r>
              <a:rPr lang="en-US" dirty="0">
                <a:sym typeface="Wingdings" panose="05000000000000000000" pitchFamily="2" charset="2"/>
              </a:rPr>
              <a:t>Can you show a trade off in a controlled context?</a:t>
            </a:r>
          </a:p>
          <a:p>
            <a:pPr marL="0" indent="0">
              <a:buFont typeface="Wingdings" panose="05000000000000000000" pitchFamily="2" charset="2"/>
              <a:buNone/>
            </a:pPr>
            <a:endParaRPr lang="en-US" dirty="0">
              <a:sym typeface="Wingdings" panose="05000000000000000000" pitchFamily="2" charset="2"/>
            </a:endParaRPr>
          </a:p>
          <a:p>
            <a:pPr marL="0" indent="0">
              <a:buFont typeface="Wingdings" panose="05000000000000000000" pitchFamily="2" charset="2"/>
              <a:buNone/>
            </a:pPr>
            <a:r>
              <a:rPr lang="en-US" dirty="0">
                <a:sym typeface="Wingdings" panose="05000000000000000000" pitchFamily="2" charset="2"/>
              </a:rPr>
              <a:t>CB: Interjections, so constraining them is difficult</a:t>
            </a:r>
          </a:p>
        </p:txBody>
      </p:sp>
      <p:sp>
        <p:nvSpPr>
          <p:cNvPr id="4" name="Slide Number Placeholder 3">
            <a:extLst>
              <a:ext uri="{FF2B5EF4-FFF2-40B4-BE49-F238E27FC236}">
                <a16:creationId xmlns:a16="http://schemas.microsoft.com/office/drawing/2014/main" id="{FB2F6647-7EA1-1B6D-31D9-06F62CED0474}"/>
              </a:ext>
            </a:extLst>
          </p:cNvPr>
          <p:cNvSpPr>
            <a:spLocks noGrp="1"/>
          </p:cNvSpPr>
          <p:nvPr>
            <p:ph type="sldNum" sz="quarter" idx="5"/>
          </p:nvPr>
        </p:nvSpPr>
        <p:spPr/>
        <p:txBody>
          <a:bodyPr/>
          <a:lstStyle/>
          <a:p>
            <a:fld id="{8B238B92-EAAD-4D28-9897-B772AFD82037}" type="slidenum">
              <a:rPr lang="en-US" smtClean="0"/>
              <a:t>27</a:t>
            </a:fld>
            <a:endParaRPr lang="en-US"/>
          </a:p>
        </p:txBody>
      </p:sp>
    </p:spTree>
    <p:extLst>
      <p:ext uri="{BB962C8B-B14F-4D97-AF65-F5344CB8AC3E}">
        <p14:creationId xmlns:p14="http://schemas.microsoft.com/office/powerpoint/2010/main" val="2732640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238B92-EAAD-4D28-9897-B772AFD82037}" type="slidenum">
              <a:rPr lang="en-US" smtClean="0"/>
              <a:t>28</a:t>
            </a:fld>
            <a:endParaRPr lang="en-US"/>
          </a:p>
        </p:txBody>
      </p:sp>
    </p:spTree>
    <p:extLst>
      <p:ext uri="{BB962C8B-B14F-4D97-AF65-F5344CB8AC3E}">
        <p14:creationId xmlns:p14="http://schemas.microsoft.com/office/powerpoint/2010/main" val="35611117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Cristina: Need to get rates of UH and UM variants in CHILDES to see if people are using them the same way as adults</a:t>
            </a:r>
          </a:p>
          <a:p>
            <a:endParaRPr lang="en-US" dirty="0"/>
          </a:p>
          <a:p>
            <a:r>
              <a:rPr lang="en-US" dirty="0"/>
              <a:t>Karthik: What kind of controls can you put in place to make the comparison between corpora more appropriate?</a:t>
            </a:r>
          </a:p>
        </p:txBody>
      </p:sp>
      <p:sp>
        <p:nvSpPr>
          <p:cNvPr id="4" name="Slide Number Placeholder 3"/>
          <p:cNvSpPr>
            <a:spLocks noGrp="1"/>
          </p:cNvSpPr>
          <p:nvPr>
            <p:ph type="sldNum" sz="quarter" idx="5"/>
          </p:nvPr>
        </p:nvSpPr>
        <p:spPr/>
        <p:txBody>
          <a:bodyPr/>
          <a:lstStyle/>
          <a:p>
            <a:fld id="{8B238B92-EAAD-4D28-9897-B772AFD82037}" type="slidenum">
              <a:rPr lang="en-US" smtClean="0"/>
              <a:t>29</a:t>
            </a:fld>
            <a:endParaRPr lang="en-US"/>
          </a:p>
        </p:txBody>
      </p:sp>
    </p:spTree>
    <p:extLst>
      <p:ext uri="{BB962C8B-B14F-4D97-AF65-F5344CB8AC3E}">
        <p14:creationId xmlns:p14="http://schemas.microsoft.com/office/powerpoint/2010/main" val="705657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Tokens of child and child-directed parental speech collected from CHILDES North American English </a:t>
            </a:r>
            <a:r>
              <a:rPr lang="en-US" dirty="0" err="1"/>
              <a:t>Subcorpora</a:t>
            </a:r>
            <a:endParaRPr lang="en-US" dirty="0"/>
          </a:p>
        </p:txBody>
      </p:sp>
      <p:sp>
        <p:nvSpPr>
          <p:cNvPr id="4" name="Slide Number Placeholder 3"/>
          <p:cNvSpPr>
            <a:spLocks noGrp="1"/>
          </p:cNvSpPr>
          <p:nvPr>
            <p:ph type="sldNum" sz="quarter" idx="5"/>
          </p:nvPr>
        </p:nvSpPr>
        <p:spPr/>
        <p:txBody>
          <a:bodyPr/>
          <a:lstStyle/>
          <a:p>
            <a:fld id="{8B238B92-EAAD-4D28-9897-B772AFD82037}" type="slidenum">
              <a:rPr lang="en-US" smtClean="0"/>
              <a:t>30</a:t>
            </a:fld>
            <a:endParaRPr lang="en-US"/>
          </a:p>
        </p:txBody>
      </p:sp>
    </p:spTree>
    <p:extLst>
      <p:ext uri="{BB962C8B-B14F-4D97-AF65-F5344CB8AC3E}">
        <p14:creationId xmlns:p14="http://schemas.microsoft.com/office/powerpoint/2010/main" val="2022955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can see that both children and their parents show the gendered difference; (explain plot)</a:t>
            </a:r>
          </a:p>
          <a:p>
            <a:endParaRPr lang="en-US" dirty="0"/>
          </a:p>
          <a:p>
            <a:endParaRPr lang="en-US" dirty="0"/>
          </a:p>
          <a:p>
            <a:r>
              <a:rPr lang="en-US" dirty="0"/>
              <a:t>moreover it appears to be present at a young age (explain plot)</a:t>
            </a:r>
          </a:p>
        </p:txBody>
      </p:sp>
      <p:sp>
        <p:nvSpPr>
          <p:cNvPr id="4" name="Slide Number Placeholder 3"/>
          <p:cNvSpPr>
            <a:spLocks noGrp="1"/>
          </p:cNvSpPr>
          <p:nvPr>
            <p:ph type="sldNum" sz="quarter" idx="5"/>
          </p:nvPr>
        </p:nvSpPr>
        <p:spPr/>
        <p:txBody>
          <a:bodyPr/>
          <a:lstStyle/>
          <a:p>
            <a:fld id="{8B238B92-EAAD-4D28-9897-B772AFD82037}" type="slidenum">
              <a:rPr lang="en-US" smtClean="0"/>
              <a:t>31</a:t>
            </a:fld>
            <a:endParaRPr lang="en-US"/>
          </a:p>
        </p:txBody>
      </p:sp>
    </p:spTree>
    <p:extLst>
      <p:ext uri="{BB962C8B-B14F-4D97-AF65-F5344CB8AC3E}">
        <p14:creationId xmlns:p14="http://schemas.microsoft.com/office/powerpoint/2010/main" val="2103254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Suzanne: t/d/ deletion patterns differently Philly vs New York English(?) -&gt; Greg Guy</a:t>
            </a:r>
          </a:p>
        </p:txBody>
      </p:sp>
      <p:sp>
        <p:nvSpPr>
          <p:cNvPr id="4" name="Slide Number Placeholder 3"/>
          <p:cNvSpPr>
            <a:spLocks noGrp="1"/>
          </p:cNvSpPr>
          <p:nvPr>
            <p:ph type="sldNum" sz="quarter" idx="5"/>
          </p:nvPr>
        </p:nvSpPr>
        <p:spPr/>
        <p:txBody>
          <a:bodyPr/>
          <a:lstStyle/>
          <a:p>
            <a:fld id="{8B238B92-EAAD-4D28-9897-B772AFD82037}" type="slidenum">
              <a:rPr lang="en-US" smtClean="0"/>
              <a:t>32</a:t>
            </a:fld>
            <a:endParaRPr lang="en-US"/>
          </a:p>
        </p:txBody>
      </p:sp>
    </p:spTree>
    <p:extLst>
      <p:ext uri="{BB962C8B-B14F-4D97-AF65-F5344CB8AC3E}">
        <p14:creationId xmlns:p14="http://schemas.microsoft.com/office/powerpoint/2010/main" val="4272915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238B92-EAAD-4D28-9897-B772AFD82037}" type="slidenum">
              <a:rPr lang="en-US" smtClean="0"/>
              <a:t>33</a:t>
            </a:fld>
            <a:endParaRPr lang="en-US"/>
          </a:p>
        </p:txBody>
      </p:sp>
    </p:spTree>
    <p:extLst>
      <p:ext uri="{BB962C8B-B14F-4D97-AF65-F5344CB8AC3E}">
        <p14:creationId xmlns:p14="http://schemas.microsoft.com/office/powerpoint/2010/main" val="3001901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C8CDA7D-8D37-477F-A30A-FAEB5212A763}" type="datetime1">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0734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CD288-E1CA-4A46-99F9-9A7602523B51}" type="datetime1">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72861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67C518-EE23-4C30-A2A3-D2AA0C872F26}" type="datetime1">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622334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E17D21-C65C-41F1-B9E8-934066F43A4E}" type="datetime1">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579728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3E9EE1-5E67-407D-BFEC-A22D724A5CE4}" type="datetime1">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8082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243E07-69D5-4F92-A0C5-90F47A0F005A}" type="datetime1">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69332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5D7BC8-3C81-4407-8406-8B97A268438C}" type="datetime1">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21652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FA6DA-6DDE-4CD3-8612-F27BCE966E19}" type="datetime1">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10800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4D3B4A-BC73-4D1E-97D7-8E0CC7B749BC}" type="datetime1">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43569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84579D-B112-4DE1-BAA8-4A97E7CC9A41}" type="datetime1">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53501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F2DD5E-20B6-43B0-803A-2D201C19168A}" type="datetime1">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05621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F1A36C3E-B96E-4AAE-A209-61D2CC9FA83C}" type="datetime1">
              <a:rPr lang="en-US" smtClean="0"/>
              <a:t>10/26/2026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651425303"/>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repository.upenn.edu/handle/20.500.14332/45126" TargetMode="External"/><Relationship Id="rId13" Type="http://schemas.openxmlformats.org/officeDocument/2006/relationships/hyperlink" Target="https://doi.org/10.1016/0167-6393(94)90004-3" TargetMode="External"/><Relationship Id="rId18" Type="http://schemas.openxmlformats.org/officeDocument/2006/relationships/hyperlink" Target="https://doi.org/10.5334/gjgl.62" TargetMode="External"/><Relationship Id="rId3" Type="http://schemas.openxmlformats.org/officeDocument/2006/relationships/hyperlink" Target="https://doi.org/10.2307/486479" TargetMode="External"/><Relationship Id="rId21" Type="http://schemas.openxmlformats.org/officeDocument/2006/relationships/hyperlink" Target="https://cla-acl.ca/pdfs/resumes-2019-abstracts/Stephens.pdf" TargetMode="External"/><Relationship Id="rId7" Type="http://schemas.openxmlformats.org/officeDocument/2006/relationships/hyperlink" Target="https://doi.org/10.1017/S002510032200007X" TargetMode="External"/><Relationship Id="rId12" Type="http://schemas.openxmlformats.org/officeDocument/2006/relationships/hyperlink" Target="https://doi.org/10.1177/0142723708091149" TargetMode="External"/><Relationship Id="rId17" Type="http://schemas.openxmlformats.org/officeDocument/2006/relationships/hyperlink" Target="https://doi.org/10.2307/1128349" TargetMode="External"/><Relationship Id="rId2" Type="http://schemas.openxmlformats.org/officeDocument/2006/relationships/hyperlink" Target="https://doi.org/10.3390/languages8010057" TargetMode="External"/><Relationship Id="rId16" Type="http://schemas.openxmlformats.org/officeDocument/2006/relationships/hyperlink" Target="https://doi.org/10.1093/acprof:oso/9780198507932.003.0004" TargetMode="External"/><Relationship Id="rId20" Type="http://schemas.openxmlformats.org/officeDocument/2006/relationships/hyperlink" Target="https://doi.org/10.1515/lingvan-2022-0156" TargetMode="External"/><Relationship Id="rId1" Type="http://schemas.openxmlformats.org/officeDocument/2006/relationships/slideLayout" Target="../slideLayouts/slideLayout2.xml"/><Relationship Id="rId6" Type="http://schemas.openxmlformats.org/officeDocument/2006/relationships/hyperlink" Target="https://doi.org/10.1111/j.1749-818X.2008.00068.x" TargetMode="External"/><Relationship Id="rId11" Type="http://schemas.openxmlformats.org/officeDocument/2006/relationships/hyperlink" Target="https://doi.org/10.1075/prag.23060.gad" TargetMode="External"/><Relationship Id="rId5" Type="http://schemas.openxmlformats.org/officeDocument/2006/relationships/hyperlink" Target="https://doi.org/10.1016/S0010-0277(02)00017-3" TargetMode="External"/><Relationship Id="rId15" Type="http://schemas.openxmlformats.org/officeDocument/2006/relationships/hyperlink" Target="https://doi.org/10.1016/0010-0277(83)90026-4" TargetMode="External"/><Relationship Id="rId23" Type="http://schemas.openxmlformats.org/officeDocument/2006/relationships/hyperlink" Target="https://doi.org/10.1163/22105832-00602001" TargetMode="External"/><Relationship Id="rId10" Type="http://schemas.openxmlformats.org/officeDocument/2006/relationships/hyperlink" Target="https://twpl.library.utoronto.ca/index.php/twpl/article/download/38599/29430" TargetMode="External"/><Relationship Id="rId19" Type="http://schemas.openxmlformats.org/officeDocument/2006/relationships/hyperlink" Target="https://doi.org/10.1515/lingty-2024-0093" TargetMode="External"/><Relationship Id="rId4" Type="http://schemas.openxmlformats.org/officeDocument/2006/relationships/hyperlink" Target="https://doi.org/10.1017/CBO9781139680448.008" TargetMode="External"/><Relationship Id="rId9" Type="http://schemas.openxmlformats.org/officeDocument/2006/relationships/hyperlink" Target="https://doi.org/10.1177/0075424209352729" TargetMode="External"/><Relationship Id="rId14" Type="http://schemas.openxmlformats.org/officeDocument/2006/relationships/hyperlink" Target="https://doi.org/10.1111/j.1467-7687.2011.01049.x" TargetMode="External"/><Relationship Id="rId22" Type="http://schemas.openxmlformats.org/officeDocument/2006/relationships/hyperlink" Target="https://www.degruyterbrill.com/document/doi/10.1075/slcs.178.04tot/htm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3A7AB-A09C-62AD-9D29-C036F298F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A7A337-1298-7D59-0CD7-C68BD271FEDF}"/>
              </a:ext>
            </a:extLst>
          </p:cNvPr>
          <p:cNvSpPr>
            <a:spLocks noGrp="1"/>
          </p:cNvSpPr>
          <p:nvPr>
            <p:ph type="ctrTitle"/>
          </p:nvPr>
        </p:nvSpPr>
        <p:spPr>
          <a:xfrm>
            <a:off x="2864851" y="1406621"/>
            <a:ext cx="9144000" cy="2387600"/>
          </a:xfrm>
        </p:spPr>
        <p:txBody>
          <a:bodyPr/>
          <a:lstStyle/>
          <a:p>
            <a:pPr algn="l"/>
            <a:r>
              <a:rPr lang="en-US" dirty="0">
                <a:solidFill>
                  <a:srgbClr val="FFC000"/>
                </a:solidFill>
              </a:rPr>
              <a:t>UHM</a:t>
            </a:r>
            <a:r>
              <a:rPr lang="en-US" dirty="0"/>
              <a:t> in Michigan English</a:t>
            </a:r>
          </a:p>
        </p:txBody>
      </p:sp>
      <p:sp>
        <p:nvSpPr>
          <p:cNvPr id="3" name="Subtitle 2">
            <a:extLst>
              <a:ext uri="{FF2B5EF4-FFF2-40B4-BE49-F238E27FC236}">
                <a16:creationId xmlns:a16="http://schemas.microsoft.com/office/drawing/2014/main" id="{A77BC387-AD49-08F7-82BA-BB93B3511825}"/>
              </a:ext>
            </a:extLst>
          </p:cNvPr>
          <p:cNvSpPr>
            <a:spLocks noGrp="1"/>
          </p:cNvSpPr>
          <p:nvPr>
            <p:ph type="subTitle" idx="1"/>
          </p:nvPr>
        </p:nvSpPr>
        <p:spPr>
          <a:xfrm>
            <a:off x="2864851" y="3886296"/>
            <a:ext cx="9144000" cy="1655762"/>
          </a:xfrm>
        </p:spPr>
        <p:txBody>
          <a:bodyPr vert="horz" lIns="91440" tIns="45720" rIns="91440" bIns="45720" rtlCol="0" anchor="t">
            <a:normAutofit fontScale="92500" lnSpcReduction="10000"/>
          </a:bodyPr>
          <a:lstStyle/>
          <a:p>
            <a:pPr algn="l"/>
            <a:r>
              <a:rPr lang="en-US" sz="3200" b="1" dirty="0"/>
              <a:t>Variation and Change as a Lens on the Grammar</a:t>
            </a:r>
          </a:p>
          <a:p>
            <a:pPr algn="l">
              <a:lnSpc>
                <a:spcPct val="110000"/>
              </a:lnSpc>
              <a:spcBef>
                <a:spcPts val="0"/>
              </a:spcBef>
            </a:pPr>
            <a:br>
              <a:rPr lang="en-US" sz="2000" dirty="0"/>
            </a:br>
            <a:r>
              <a:rPr lang="en-US" sz="2000" b="1" dirty="0">
                <a:solidFill>
                  <a:srgbClr val="FFC000"/>
                </a:solidFill>
              </a:rPr>
              <a:t>NWAV 54 – Montreal, Canada</a:t>
            </a:r>
            <a:br>
              <a:rPr lang="en-US" sz="2000" b="1" dirty="0"/>
            </a:br>
            <a:r>
              <a:rPr lang="en-US" sz="2000" dirty="0"/>
              <a:t>Connor Bechler, Michigan State University</a:t>
            </a:r>
            <a:br>
              <a:rPr lang="en-US" sz="2000" b="1" dirty="0"/>
            </a:br>
            <a:r>
              <a:rPr lang="en-US" sz="2000" dirty="0"/>
              <a:t>October 22nd, 2026</a:t>
            </a:r>
            <a:endParaRPr lang="en-US" dirty="0"/>
          </a:p>
        </p:txBody>
      </p:sp>
      <p:pic>
        <p:nvPicPr>
          <p:cNvPr id="5" name="Picture 4">
            <a:extLst>
              <a:ext uri="{FF2B5EF4-FFF2-40B4-BE49-F238E27FC236}">
                <a16:creationId xmlns:a16="http://schemas.microsoft.com/office/drawing/2014/main" id="{88D5F648-C9DC-8F06-1CA2-775F643774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204" y="1961445"/>
            <a:ext cx="1756251" cy="3665551"/>
          </a:xfrm>
          <a:prstGeom prst="rect">
            <a:avLst/>
          </a:prstGeom>
        </p:spPr>
      </p:pic>
    </p:spTree>
    <p:extLst>
      <p:ext uri="{BB962C8B-B14F-4D97-AF65-F5344CB8AC3E}">
        <p14:creationId xmlns:p14="http://schemas.microsoft.com/office/powerpoint/2010/main" val="3033180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0D7F9-82C8-A2B0-616C-58431AA5C91B}"/>
              </a:ext>
            </a:extLst>
          </p:cNvPr>
          <p:cNvSpPr>
            <a:spLocks noGrp="1"/>
          </p:cNvSpPr>
          <p:nvPr>
            <p:ph type="title"/>
          </p:nvPr>
        </p:nvSpPr>
        <p:spPr/>
        <p:txBody>
          <a:bodyPr/>
          <a:lstStyle/>
          <a:p>
            <a:r>
              <a:rPr lang="en-US" dirty="0"/>
              <a:t>Overarching Question and Approach</a:t>
            </a:r>
          </a:p>
        </p:txBody>
      </p:sp>
      <p:sp>
        <p:nvSpPr>
          <p:cNvPr id="3" name="Content Placeholder 2">
            <a:extLst>
              <a:ext uri="{FF2B5EF4-FFF2-40B4-BE49-F238E27FC236}">
                <a16:creationId xmlns:a16="http://schemas.microsoft.com/office/drawing/2014/main" id="{EEC12459-D6D2-283A-7FC5-051AD6590543}"/>
              </a:ext>
            </a:extLst>
          </p:cNvPr>
          <p:cNvSpPr>
            <a:spLocks noGrp="1"/>
          </p:cNvSpPr>
          <p:nvPr>
            <p:ph idx="1"/>
          </p:nvPr>
        </p:nvSpPr>
        <p:spPr/>
        <p:txBody>
          <a:bodyPr>
            <a:normAutofit/>
          </a:bodyPr>
          <a:lstStyle/>
          <a:p>
            <a:pPr marL="0" indent="0">
              <a:buNone/>
            </a:pPr>
            <a:r>
              <a:rPr lang="en-US" b="1" i="1" dirty="0"/>
              <a:t>Where</a:t>
            </a:r>
            <a:r>
              <a:rPr lang="en-US" dirty="0"/>
              <a:t> and </a:t>
            </a:r>
            <a:r>
              <a:rPr lang="en-US" b="1" i="1" dirty="0"/>
              <a:t>how</a:t>
            </a:r>
            <a:r>
              <a:rPr lang="en-US" dirty="0"/>
              <a:t> is </a:t>
            </a:r>
            <a:r>
              <a:rPr lang="en-US" b="1" dirty="0"/>
              <a:t>sociolinguistic variation</a:t>
            </a:r>
            <a:r>
              <a:rPr lang="en-US" dirty="0"/>
              <a:t> implemented in the </a:t>
            </a:r>
            <a:r>
              <a:rPr lang="en-US" b="1" dirty="0"/>
              <a:t>grammatical</a:t>
            </a:r>
            <a:r>
              <a:rPr lang="en-US" dirty="0"/>
              <a:t> and </a:t>
            </a:r>
            <a:r>
              <a:rPr lang="en-US" b="1" dirty="0"/>
              <a:t>speech processing</a:t>
            </a:r>
            <a:r>
              <a:rPr lang="en-US" dirty="0"/>
              <a:t> systems?</a:t>
            </a:r>
          </a:p>
          <a:p>
            <a:endParaRPr lang="en-US" dirty="0"/>
          </a:p>
          <a:p>
            <a:r>
              <a:rPr lang="en-US" dirty="0"/>
              <a:t>Explores this with </a:t>
            </a:r>
            <a:r>
              <a:rPr lang="en-US" b="1" dirty="0"/>
              <a:t>three variables</a:t>
            </a:r>
            <a:r>
              <a:rPr lang="en-US" dirty="0"/>
              <a:t> in the </a:t>
            </a:r>
            <a:r>
              <a:rPr lang="en-US" b="1" dirty="0"/>
              <a:t>MI Diaries Corpus</a:t>
            </a:r>
            <a:r>
              <a:rPr lang="und-Latn-001" dirty="0"/>
              <a:t> </a:t>
            </a:r>
            <a:br>
              <a:rPr lang="en-US" dirty="0"/>
            </a:br>
            <a:r>
              <a:rPr lang="und-Latn-001" sz="2000" dirty="0"/>
              <a:t>(Wagner &amp; Sneller, 2020-)</a:t>
            </a:r>
            <a:r>
              <a:rPr lang="en-US" sz="2000" dirty="0"/>
              <a:t> </a:t>
            </a:r>
          </a:p>
          <a:p>
            <a:pPr lvl="1"/>
            <a:r>
              <a:rPr lang="en-US" b="1" dirty="0">
                <a:solidFill>
                  <a:srgbClr val="FFC000"/>
                </a:solidFill>
              </a:rPr>
              <a:t>UHM</a:t>
            </a:r>
            <a:r>
              <a:rPr lang="en-US" dirty="0"/>
              <a:t> (“</a:t>
            </a:r>
            <a:r>
              <a:rPr lang="en-US" dirty="0">
                <a:solidFill>
                  <a:schemeClr val="tx2">
                    <a:lumMod val="75000"/>
                  </a:schemeClr>
                </a:solidFill>
              </a:rPr>
              <a:t>uh</a:t>
            </a:r>
            <a:r>
              <a:rPr lang="en-US" dirty="0"/>
              <a:t>” or </a:t>
            </a:r>
            <a:r>
              <a:rPr lang="en-US" b="1" dirty="0"/>
              <a:t>“</a:t>
            </a:r>
            <a:r>
              <a:rPr lang="en-US" b="1" dirty="0">
                <a:solidFill>
                  <a:srgbClr val="FFC000"/>
                </a:solidFill>
              </a:rPr>
              <a:t>um</a:t>
            </a:r>
            <a:r>
              <a:rPr lang="en-US" b="1" dirty="0"/>
              <a:t>”</a:t>
            </a:r>
            <a:r>
              <a:rPr lang="en-US" dirty="0"/>
              <a:t>), </a:t>
            </a:r>
            <a:r>
              <a:rPr lang="en-US" b="1" dirty="0">
                <a:solidFill>
                  <a:schemeClr val="accent6">
                    <a:lumMod val="60000"/>
                    <a:lumOff val="40000"/>
                  </a:schemeClr>
                </a:solidFill>
              </a:rPr>
              <a:t>AN</a:t>
            </a:r>
            <a:r>
              <a:rPr lang="en-US" dirty="0"/>
              <a:t> (“</a:t>
            </a:r>
            <a:r>
              <a:rPr lang="en-US" dirty="0">
                <a:solidFill>
                  <a:schemeClr val="tx2">
                    <a:lumMod val="75000"/>
                  </a:schemeClr>
                </a:solidFill>
              </a:rPr>
              <a:t>a</a:t>
            </a:r>
            <a:r>
              <a:rPr lang="en-US" dirty="0"/>
              <a:t>” or </a:t>
            </a:r>
            <a:r>
              <a:rPr lang="en-US" b="1" dirty="0"/>
              <a:t>“</a:t>
            </a:r>
            <a:r>
              <a:rPr lang="en-US" b="1" dirty="0">
                <a:solidFill>
                  <a:schemeClr val="accent6">
                    <a:lumMod val="60000"/>
                    <a:lumOff val="40000"/>
                  </a:schemeClr>
                </a:solidFill>
              </a:rPr>
              <a:t>an</a:t>
            </a:r>
            <a:r>
              <a:rPr lang="en-US" b="1" dirty="0"/>
              <a:t>”</a:t>
            </a:r>
            <a:r>
              <a:rPr lang="en-US" dirty="0"/>
              <a:t>), and </a:t>
            </a:r>
            <a:r>
              <a:rPr lang="en-US" b="1" dirty="0">
                <a:solidFill>
                  <a:schemeClr val="accent5">
                    <a:lumMod val="60000"/>
                    <a:lumOff val="40000"/>
                  </a:schemeClr>
                </a:solidFill>
              </a:rPr>
              <a:t>THE</a:t>
            </a:r>
            <a:r>
              <a:rPr lang="en-US" dirty="0"/>
              <a:t> (“</a:t>
            </a:r>
            <a:r>
              <a:rPr lang="en-US" dirty="0" err="1">
                <a:solidFill>
                  <a:schemeClr val="tx2">
                    <a:lumMod val="75000"/>
                  </a:schemeClr>
                </a:solidFill>
              </a:rPr>
              <a:t>ðə</a:t>
            </a:r>
            <a:r>
              <a:rPr lang="en-US" dirty="0"/>
              <a:t>” or </a:t>
            </a:r>
            <a:r>
              <a:rPr lang="en-US" b="1" dirty="0"/>
              <a:t>“</a:t>
            </a:r>
            <a:r>
              <a:rPr lang="en-US" b="1" dirty="0" err="1">
                <a:solidFill>
                  <a:schemeClr val="accent5">
                    <a:lumMod val="60000"/>
                    <a:lumOff val="40000"/>
                  </a:schemeClr>
                </a:solidFill>
              </a:rPr>
              <a:t>ði</a:t>
            </a:r>
            <a:r>
              <a:rPr lang="en-US" b="1" dirty="0"/>
              <a:t>”</a:t>
            </a:r>
            <a:r>
              <a:rPr lang="en-US" dirty="0"/>
              <a:t>)</a:t>
            </a:r>
          </a:p>
          <a:p>
            <a:endParaRPr lang="en-US" dirty="0"/>
          </a:p>
          <a:p>
            <a:r>
              <a:rPr lang="en-US" dirty="0"/>
              <a:t>Intersecting </a:t>
            </a:r>
            <a:r>
              <a:rPr lang="en-US" b="1" dirty="0"/>
              <a:t>variationist methods</a:t>
            </a:r>
            <a:r>
              <a:rPr lang="en-US" dirty="0"/>
              <a:t> with </a:t>
            </a:r>
            <a:r>
              <a:rPr lang="en-US" b="1" dirty="0"/>
              <a:t>theoretical analyses</a:t>
            </a:r>
            <a:r>
              <a:rPr lang="en-US" dirty="0"/>
              <a:t> expands our understanding of both </a:t>
            </a:r>
            <a:r>
              <a:rPr lang="en-US" b="1" dirty="0"/>
              <a:t>variation</a:t>
            </a:r>
            <a:r>
              <a:rPr lang="en-US" dirty="0"/>
              <a:t> and </a:t>
            </a:r>
            <a:r>
              <a:rPr lang="en-US" b="1" dirty="0"/>
              <a:t>cognition</a:t>
            </a:r>
            <a:r>
              <a:rPr lang="en-US" dirty="0"/>
              <a:t>!</a:t>
            </a:r>
          </a:p>
          <a:p>
            <a:pPr marL="0" indent="0">
              <a:buNone/>
            </a:pPr>
            <a:endParaRPr lang="en-US" dirty="0"/>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3F8F5B1C-AEB9-E8E6-8083-83E0689E1349}"/>
              </a:ext>
            </a:extLst>
          </p:cNvPr>
          <p:cNvSpPr>
            <a:spLocks noGrp="1"/>
          </p:cNvSpPr>
          <p:nvPr>
            <p:ph type="sldNum" sz="quarter" idx="12"/>
          </p:nvPr>
        </p:nvSpPr>
        <p:spPr/>
        <p:txBody>
          <a:bodyPr/>
          <a:lstStyle/>
          <a:p>
            <a:fld id="{330EA680-D336-4FF7-8B7A-9848BB0A1C32}" type="slidenum">
              <a:rPr lang="en-US" smtClean="0"/>
              <a:t>2</a:t>
            </a:fld>
            <a:endParaRPr lang="en-US" dirty="0"/>
          </a:p>
        </p:txBody>
      </p:sp>
    </p:spTree>
    <p:extLst>
      <p:ext uri="{BB962C8B-B14F-4D97-AF65-F5344CB8AC3E}">
        <p14:creationId xmlns:p14="http://schemas.microsoft.com/office/powerpoint/2010/main" val="114301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8992-7261-715E-569F-55111CD075B5}"/>
              </a:ext>
            </a:extLst>
          </p:cNvPr>
          <p:cNvSpPr>
            <a:spLocks noGrp="1"/>
          </p:cNvSpPr>
          <p:nvPr>
            <p:ph type="title"/>
          </p:nvPr>
        </p:nvSpPr>
        <p:spPr/>
        <p:txBody>
          <a:bodyPr/>
          <a:lstStyle/>
          <a:p>
            <a:r>
              <a:rPr lang="en-US" dirty="0"/>
              <a:t>Some Definitions</a:t>
            </a:r>
          </a:p>
        </p:txBody>
      </p:sp>
      <p:graphicFrame>
        <p:nvGraphicFramePr>
          <p:cNvPr id="5" name="Content Placeholder 4">
            <a:extLst>
              <a:ext uri="{FF2B5EF4-FFF2-40B4-BE49-F238E27FC236}">
                <a16:creationId xmlns:a16="http://schemas.microsoft.com/office/drawing/2014/main" id="{0E21F365-7D3A-492D-68A5-ECEBAE4D2052}"/>
              </a:ext>
            </a:extLst>
          </p:cNvPr>
          <p:cNvGraphicFramePr>
            <a:graphicFrameLocks noGrp="1"/>
          </p:cNvGraphicFramePr>
          <p:nvPr>
            <p:ph idx="1"/>
            <p:extLst>
              <p:ext uri="{D42A27DB-BD31-4B8C-83A1-F6EECF244321}">
                <p14:modId xmlns:p14="http://schemas.microsoft.com/office/powerpoint/2010/main" val="1368082341"/>
              </p:ext>
            </p:extLst>
          </p:nvPr>
        </p:nvGraphicFramePr>
        <p:xfrm>
          <a:off x="838200" y="1825625"/>
          <a:ext cx="10515600" cy="3332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F083599-6D25-898C-70D2-8210908CD2D4}"/>
              </a:ext>
            </a:extLst>
          </p:cNvPr>
          <p:cNvSpPr>
            <a:spLocks noGrp="1"/>
          </p:cNvSpPr>
          <p:nvPr>
            <p:ph type="sldNum" sz="quarter" idx="12"/>
          </p:nvPr>
        </p:nvSpPr>
        <p:spPr/>
        <p:txBody>
          <a:bodyPr/>
          <a:lstStyle/>
          <a:p>
            <a:fld id="{330EA680-D336-4FF7-8B7A-9848BB0A1C32}" type="slidenum">
              <a:rPr lang="en-US" smtClean="0"/>
              <a:t>3</a:t>
            </a:fld>
            <a:endParaRPr lang="en-US"/>
          </a:p>
        </p:txBody>
      </p:sp>
      <p:sp>
        <p:nvSpPr>
          <p:cNvPr id="6" name="TextBox 5">
            <a:extLst>
              <a:ext uri="{FF2B5EF4-FFF2-40B4-BE49-F238E27FC236}">
                <a16:creationId xmlns:a16="http://schemas.microsoft.com/office/drawing/2014/main" id="{527F7B97-61A4-6B5B-CE5E-C4DB66915EE5}"/>
              </a:ext>
            </a:extLst>
          </p:cNvPr>
          <p:cNvSpPr txBox="1"/>
          <p:nvPr/>
        </p:nvSpPr>
        <p:spPr>
          <a:xfrm>
            <a:off x="1737338" y="5464681"/>
            <a:ext cx="8717323" cy="584775"/>
          </a:xfrm>
          <a:prstGeom prst="rect">
            <a:avLst/>
          </a:prstGeom>
          <a:noFill/>
        </p:spPr>
        <p:txBody>
          <a:bodyPr wrap="none" rtlCol="0">
            <a:spAutoFit/>
          </a:bodyPr>
          <a:lstStyle/>
          <a:p>
            <a:r>
              <a:rPr lang="en-US" sz="3200" dirty="0"/>
              <a:t>Application Rate: marked / (unmarked + marked)</a:t>
            </a:r>
          </a:p>
        </p:txBody>
      </p:sp>
    </p:spTree>
    <p:extLst>
      <p:ext uri="{BB962C8B-B14F-4D97-AF65-F5344CB8AC3E}">
        <p14:creationId xmlns:p14="http://schemas.microsoft.com/office/powerpoint/2010/main" val="3588962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44E2C-A6A2-BB07-F1E8-2A1A2D98D82F}"/>
              </a:ext>
            </a:extLst>
          </p:cNvPr>
          <p:cNvSpPr>
            <a:spLocks noGrp="1"/>
          </p:cNvSpPr>
          <p:nvPr>
            <p:ph type="title"/>
          </p:nvPr>
        </p:nvSpPr>
        <p:spPr/>
        <p:txBody>
          <a:bodyPr/>
          <a:lstStyle/>
          <a:p>
            <a:r>
              <a:rPr lang="en-US" dirty="0"/>
              <a:t>What’s known about UHM?</a:t>
            </a:r>
          </a:p>
        </p:txBody>
      </p:sp>
      <p:sp>
        <p:nvSpPr>
          <p:cNvPr id="3" name="Content Placeholder 2">
            <a:extLst>
              <a:ext uri="{FF2B5EF4-FFF2-40B4-BE49-F238E27FC236}">
                <a16:creationId xmlns:a16="http://schemas.microsoft.com/office/drawing/2014/main" id="{FD736B8A-2E5E-6D85-55AB-EA4396E3414F}"/>
              </a:ext>
            </a:extLst>
          </p:cNvPr>
          <p:cNvSpPr>
            <a:spLocks noGrp="1"/>
          </p:cNvSpPr>
          <p:nvPr>
            <p:ph idx="1"/>
          </p:nvPr>
        </p:nvSpPr>
        <p:spPr/>
        <p:txBody>
          <a:bodyPr vert="horz" lIns="91440" tIns="45720" rIns="91440" bIns="45720" rtlCol="0" anchor="t">
            <a:normAutofit/>
          </a:bodyPr>
          <a:lstStyle/>
          <a:p>
            <a:r>
              <a:rPr lang="en-US" dirty="0"/>
              <a:t>Correlates with pauses, interruptions, restarts </a:t>
            </a:r>
            <a:r>
              <a:rPr lang="en-US" dirty="0">
                <a:sym typeface="Wingdings" panose="05000000000000000000" pitchFamily="2" charset="2"/>
              </a:rPr>
              <a:t></a:t>
            </a:r>
            <a:r>
              <a:rPr lang="en-US" dirty="0"/>
              <a:t> </a:t>
            </a:r>
            <a:r>
              <a:rPr lang="en-US" dirty="0">
                <a:solidFill>
                  <a:srgbClr val="FFC000"/>
                </a:solidFill>
              </a:rPr>
              <a:t>automatic</a:t>
            </a:r>
            <a:br>
              <a:rPr lang="en-US" dirty="0"/>
            </a:br>
            <a:r>
              <a:rPr lang="en-US" sz="1800" dirty="0"/>
              <a:t>(Levelt, 1983; Clark &amp; </a:t>
            </a:r>
            <a:r>
              <a:rPr lang="en-US" sz="1800" dirty="0" err="1"/>
              <a:t>Foxtree</a:t>
            </a:r>
            <a:r>
              <a:rPr lang="en-US" sz="1800" dirty="0"/>
              <a:t>, 2002; Corley &amp; Stewart, 2008)</a:t>
            </a:r>
            <a:endParaRPr lang="en-US" dirty="0"/>
          </a:p>
          <a:p>
            <a:r>
              <a:rPr lang="en-US" dirty="0"/>
              <a:t>Shows cross-linguistic and dialectal variation </a:t>
            </a:r>
            <a:r>
              <a:rPr lang="en-US" dirty="0">
                <a:sym typeface="Wingdings" panose="05000000000000000000" pitchFamily="2" charset="2"/>
              </a:rPr>
              <a:t></a:t>
            </a:r>
            <a:r>
              <a:rPr lang="en-US" dirty="0"/>
              <a:t> </a:t>
            </a:r>
            <a:r>
              <a:rPr lang="en-US" dirty="0">
                <a:solidFill>
                  <a:schemeClr val="accent6">
                    <a:lumMod val="60000"/>
                    <a:lumOff val="40000"/>
                  </a:schemeClr>
                </a:solidFill>
              </a:rPr>
              <a:t>language specific</a:t>
            </a:r>
            <a:br>
              <a:rPr lang="en-US" dirty="0"/>
            </a:br>
            <a:r>
              <a:rPr lang="en-US" sz="2000" dirty="0"/>
              <a:t>(Clark &amp; </a:t>
            </a:r>
            <a:r>
              <a:rPr lang="en-US" sz="2000" dirty="0" err="1"/>
              <a:t>Foxtree</a:t>
            </a:r>
            <a:r>
              <a:rPr lang="en-US" sz="2000" dirty="0"/>
              <a:t>, 2002; </a:t>
            </a:r>
            <a:r>
              <a:rPr lang="en-US" sz="2000" dirty="0" err="1"/>
              <a:t>Fruehwald</a:t>
            </a:r>
            <a:r>
              <a:rPr lang="en-US" sz="2000" dirty="0"/>
              <a:t>, 2016; Wieling et al., 2016; Belz, 2023)</a:t>
            </a:r>
            <a:endParaRPr lang="en-US" dirty="0"/>
          </a:p>
          <a:p>
            <a:r>
              <a:rPr lang="en-US" dirty="0"/>
              <a:t>Shows cliticization and triggers flapping </a:t>
            </a:r>
            <a:r>
              <a:rPr lang="en-US" dirty="0">
                <a:sym typeface="Wingdings" panose="05000000000000000000" pitchFamily="2" charset="2"/>
              </a:rPr>
              <a:t></a:t>
            </a:r>
            <a:r>
              <a:rPr lang="en-US" dirty="0"/>
              <a:t> </a:t>
            </a:r>
            <a:r>
              <a:rPr lang="en-US" dirty="0">
                <a:solidFill>
                  <a:schemeClr val="accent5">
                    <a:lumMod val="60000"/>
                    <a:lumOff val="40000"/>
                  </a:schemeClr>
                </a:solidFill>
              </a:rPr>
              <a:t>in the phonology</a:t>
            </a:r>
            <a:br>
              <a:rPr lang="en-US" dirty="0"/>
            </a:br>
            <a:r>
              <a:rPr lang="en-US" sz="2000" dirty="0"/>
              <a:t>(Clark &amp; </a:t>
            </a:r>
            <a:r>
              <a:rPr lang="en-US" sz="2000" dirty="0" err="1"/>
              <a:t>Foxtree</a:t>
            </a:r>
            <a:r>
              <a:rPr lang="en-US" sz="2000" dirty="0"/>
              <a:t>, 2002; Pak, 2016)</a:t>
            </a:r>
          </a:p>
        </p:txBody>
      </p:sp>
      <p:sp>
        <p:nvSpPr>
          <p:cNvPr id="4" name="Slide Number Placeholder 3">
            <a:extLst>
              <a:ext uri="{FF2B5EF4-FFF2-40B4-BE49-F238E27FC236}">
                <a16:creationId xmlns:a16="http://schemas.microsoft.com/office/drawing/2014/main" id="{F772FE21-07BF-0BBF-8CA6-87AB170CCAE0}"/>
              </a:ext>
            </a:extLst>
          </p:cNvPr>
          <p:cNvSpPr>
            <a:spLocks noGrp="1"/>
          </p:cNvSpPr>
          <p:nvPr>
            <p:ph type="sldNum" sz="quarter" idx="12"/>
          </p:nvPr>
        </p:nvSpPr>
        <p:spPr/>
        <p:txBody>
          <a:bodyPr/>
          <a:lstStyle/>
          <a:p>
            <a:fld id="{330EA680-D336-4FF7-8B7A-9848BB0A1C32}" type="slidenum">
              <a:rPr lang="en-US" smtClean="0"/>
              <a:t>4</a:t>
            </a:fld>
            <a:endParaRPr lang="en-US"/>
          </a:p>
        </p:txBody>
      </p:sp>
      <p:sp>
        <p:nvSpPr>
          <p:cNvPr id="5" name="TextBox 4">
            <a:extLst>
              <a:ext uri="{FF2B5EF4-FFF2-40B4-BE49-F238E27FC236}">
                <a16:creationId xmlns:a16="http://schemas.microsoft.com/office/drawing/2014/main" id="{FAB62051-E49E-7089-3A5E-B44C5225FE94}"/>
              </a:ext>
            </a:extLst>
          </p:cNvPr>
          <p:cNvSpPr txBox="1"/>
          <p:nvPr/>
        </p:nvSpPr>
        <p:spPr>
          <a:xfrm>
            <a:off x="1065599" y="4650830"/>
            <a:ext cx="10288201" cy="1077218"/>
          </a:xfrm>
          <a:prstGeom prst="rect">
            <a:avLst/>
          </a:prstGeom>
          <a:noFill/>
        </p:spPr>
        <p:txBody>
          <a:bodyPr wrap="none" rtlCol="0">
            <a:spAutoFit/>
          </a:bodyPr>
          <a:lstStyle/>
          <a:p>
            <a:r>
              <a:rPr lang="und-Latn-001" sz="3200" b="1" i="1" dirty="0"/>
              <a:t>But what is the earliest level of the morpho-phonology </a:t>
            </a:r>
            <a:br>
              <a:rPr lang="und-Latn-001" sz="3200" b="1" i="1" dirty="0"/>
            </a:br>
            <a:r>
              <a:rPr lang="und-Latn-001" sz="3200" b="1" i="1" dirty="0"/>
              <a:t>	</a:t>
            </a:r>
            <a:r>
              <a:rPr lang="en-US" sz="3200" b="1" i="1" dirty="0"/>
              <a:t>by which UHM is phonologically specified</a:t>
            </a:r>
            <a:r>
              <a:rPr lang="und-Latn-001" sz="3200" b="1" i="1" dirty="0"/>
              <a:t>?</a:t>
            </a:r>
            <a:endParaRPr lang="en-US" sz="3200" b="1" i="1" dirty="0"/>
          </a:p>
        </p:txBody>
      </p:sp>
    </p:spTree>
    <p:extLst>
      <p:ext uri="{BB962C8B-B14F-4D97-AF65-F5344CB8AC3E}">
        <p14:creationId xmlns:p14="http://schemas.microsoft.com/office/powerpoint/2010/main" val="65055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2716261A-EFF8-4523-195E-DFC2B1D5E9F7}"/>
              </a:ext>
            </a:extLst>
          </p:cNvPr>
          <p:cNvSpPr/>
          <p:nvPr/>
        </p:nvSpPr>
        <p:spPr>
          <a:xfrm>
            <a:off x="457201" y="1690688"/>
            <a:ext cx="5965030" cy="1049337"/>
          </a:xfrm>
          <a:prstGeom prst="roundRect">
            <a:avLst>
              <a:gd name="adj" fmla="val 29948"/>
            </a:avLst>
          </a:prstGeom>
          <a:solidFill>
            <a:schemeClr val="accent6">
              <a:lumMod val="50000"/>
            </a:schemeClr>
          </a:solidFill>
          <a:ln w="190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3152617" numCol="1" spcCol="1270" anchor="ctr" anchorCtr="0">
            <a:noAutofit/>
          </a:bodyPr>
          <a:lstStyle/>
          <a:p>
            <a:pPr marL="0" lvl="0" indent="0" algn="ctr" defTabSz="1244600">
              <a:lnSpc>
                <a:spcPct val="90000"/>
              </a:lnSpc>
              <a:spcBef>
                <a:spcPct val="0"/>
              </a:spcBef>
              <a:spcAft>
                <a:spcPct val="35000"/>
              </a:spcAft>
              <a:buNone/>
            </a:pPr>
            <a:endParaRPr lang="en-US" sz="2800" kern="1200" dirty="0"/>
          </a:p>
        </p:txBody>
      </p:sp>
      <p:sp>
        <p:nvSpPr>
          <p:cNvPr id="13" name="Rectangle: Rounded Corners 12">
            <a:extLst>
              <a:ext uri="{FF2B5EF4-FFF2-40B4-BE49-F238E27FC236}">
                <a16:creationId xmlns:a16="http://schemas.microsoft.com/office/drawing/2014/main" id="{EBE4EC10-C131-D64F-9FD9-CF06313B06CB}"/>
              </a:ext>
            </a:extLst>
          </p:cNvPr>
          <p:cNvSpPr/>
          <p:nvPr/>
        </p:nvSpPr>
        <p:spPr>
          <a:xfrm>
            <a:off x="457201" y="2874961"/>
            <a:ext cx="5965030" cy="2861469"/>
          </a:xfrm>
          <a:prstGeom prst="roundRect">
            <a:avLst>
              <a:gd name="adj" fmla="val 12173"/>
            </a:avLst>
          </a:prstGeom>
          <a:solidFill>
            <a:schemeClr val="accent4"/>
          </a:solidFill>
          <a:ln w="19050">
            <a:solidFill>
              <a:schemeClr val="tx1"/>
            </a:solid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3152617" numCol="1" spcCol="1270" anchor="ctr" anchorCtr="0">
            <a:noAutofit/>
          </a:bodyPr>
          <a:lstStyle/>
          <a:p>
            <a:pPr marL="0" lvl="0" indent="0" algn="ctr" defTabSz="1244600">
              <a:lnSpc>
                <a:spcPct val="90000"/>
              </a:lnSpc>
              <a:spcBef>
                <a:spcPct val="0"/>
              </a:spcBef>
              <a:spcAft>
                <a:spcPct val="35000"/>
              </a:spcAft>
              <a:buNone/>
            </a:pPr>
            <a:endParaRPr lang="en-US" sz="2800" kern="1200" dirty="0"/>
          </a:p>
        </p:txBody>
      </p:sp>
      <p:sp>
        <p:nvSpPr>
          <p:cNvPr id="3" name="Content Placeholder 2">
            <a:extLst>
              <a:ext uri="{FF2B5EF4-FFF2-40B4-BE49-F238E27FC236}">
                <a16:creationId xmlns:a16="http://schemas.microsoft.com/office/drawing/2014/main" id="{3E8E8068-333F-FB13-DDE6-A83B87F06770}"/>
              </a:ext>
            </a:extLst>
          </p:cNvPr>
          <p:cNvSpPr>
            <a:spLocks noGrp="1"/>
          </p:cNvSpPr>
          <p:nvPr>
            <p:ph idx="1"/>
          </p:nvPr>
        </p:nvSpPr>
        <p:spPr/>
        <p:txBody>
          <a:bodyPr/>
          <a:lstStyle/>
          <a:p>
            <a:pPr marL="514350" indent="-514350">
              <a:buFont typeface="+mj-lt"/>
              <a:buAutoNum type="arabicPeriod"/>
            </a:pPr>
            <a:r>
              <a:rPr lang="en-US" dirty="0"/>
              <a:t>AN </a:t>
            </a:r>
            <a:r>
              <a:rPr lang="en-US" dirty="0" err="1"/>
              <a:t>allomorphy</a:t>
            </a:r>
            <a:r>
              <a:rPr lang="en-US" dirty="0"/>
              <a:t>: </a:t>
            </a:r>
          </a:p>
          <a:p>
            <a:pPr lvl="1"/>
            <a:r>
              <a:rPr lang="en-US" dirty="0"/>
              <a:t>√D[-def]+√apple → /</a:t>
            </a:r>
            <a:r>
              <a:rPr lang="en-US" dirty="0" err="1"/>
              <a:t>æn.æpl</a:t>
            </a:r>
            <a:r>
              <a:rPr lang="en-US" dirty="0"/>
              <a:t>̩/</a:t>
            </a:r>
            <a:br>
              <a:rPr lang="en-US" dirty="0"/>
            </a:br>
            <a:endParaRPr lang="en-US" dirty="0"/>
          </a:p>
          <a:p>
            <a:pPr marL="514350" indent="-514350">
              <a:buFont typeface="+mj-lt"/>
              <a:buAutoNum type="arabicPeriod"/>
            </a:pPr>
            <a:r>
              <a:rPr lang="en-US" dirty="0"/>
              <a:t>THE </a:t>
            </a:r>
            <a:r>
              <a:rPr lang="en-US" dirty="0" err="1"/>
              <a:t>allophony</a:t>
            </a:r>
            <a:r>
              <a:rPr lang="en-US" dirty="0"/>
              <a:t>:</a:t>
            </a:r>
          </a:p>
          <a:p>
            <a:pPr marL="971550" lvl="1" indent="-514350">
              <a:buFont typeface="+mj-lt"/>
              <a:buAutoNum type="romanUcPeriod"/>
            </a:pPr>
            <a:r>
              <a:rPr lang="en-US" dirty="0"/>
              <a:t>Word-Internal Vowel Tensing:</a:t>
            </a:r>
          </a:p>
          <a:p>
            <a:pPr marL="1428750" lvl="2" indent="-514350">
              <a:buFont typeface="+mj-lt"/>
              <a:buAutoNum type="alphaLcPeriod"/>
            </a:pPr>
            <a:r>
              <a:rPr lang="en-US" b="1" dirty="0"/>
              <a:t>/</a:t>
            </a:r>
            <a:r>
              <a:rPr lang="en-US" b="1" dirty="0" err="1"/>
              <a:t>ðɪ.æpl</a:t>
            </a:r>
            <a:r>
              <a:rPr lang="en-US" b="1" dirty="0"/>
              <a:t>̩/ → /</a:t>
            </a:r>
            <a:r>
              <a:rPr lang="en-US" b="1" dirty="0" err="1"/>
              <a:t>ði.æpl</a:t>
            </a:r>
            <a:r>
              <a:rPr lang="en-US" b="1" dirty="0"/>
              <a:t>̩/ </a:t>
            </a:r>
          </a:p>
          <a:p>
            <a:pPr marL="1428750" lvl="2" indent="-514350">
              <a:buFont typeface="+mj-lt"/>
              <a:buAutoNum type="alphaLcPeriod"/>
            </a:pPr>
            <a:r>
              <a:rPr lang="en-US" dirty="0"/>
              <a:t>/</a:t>
            </a:r>
            <a:r>
              <a:rPr lang="en-US" dirty="0" err="1"/>
              <a:t>ðɪ.kæn</a:t>
            </a:r>
            <a:r>
              <a:rPr lang="en-US" dirty="0"/>
              <a:t>/ → /</a:t>
            </a:r>
            <a:r>
              <a:rPr lang="en-US" dirty="0" err="1"/>
              <a:t>ðɪ.kæn</a:t>
            </a:r>
            <a:r>
              <a:rPr lang="en-US" dirty="0"/>
              <a:t>/</a:t>
            </a:r>
          </a:p>
          <a:p>
            <a:pPr marL="971550" lvl="1" indent="-514350">
              <a:buFont typeface="+mj-lt"/>
              <a:buAutoNum type="romanUcPeriod"/>
            </a:pPr>
            <a:r>
              <a:rPr lang="en-US" dirty="0"/>
              <a:t>Word-Internal Vowel Reduction:</a:t>
            </a:r>
          </a:p>
          <a:p>
            <a:pPr marL="1428750" lvl="2" indent="-514350">
              <a:buFont typeface="+mj-lt"/>
              <a:buAutoNum type="alphaLcPeriod"/>
            </a:pPr>
            <a:r>
              <a:rPr lang="en-US" dirty="0"/>
              <a:t>/</a:t>
            </a:r>
            <a:r>
              <a:rPr lang="en-US" dirty="0" err="1"/>
              <a:t>ði.æpl</a:t>
            </a:r>
            <a:r>
              <a:rPr lang="en-US" dirty="0"/>
              <a:t>̩/ → [</a:t>
            </a:r>
            <a:r>
              <a:rPr lang="en-US" dirty="0" err="1"/>
              <a:t>ði.æpl</a:t>
            </a:r>
            <a:r>
              <a:rPr lang="en-US" dirty="0"/>
              <a:t>̩]</a:t>
            </a:r>
          </a:p>
          <a:p>
            <a:pPr marL="1428750" lvl="2" indent="-514350">
              <a:buFont typeface="+mj-lt"/>
              <a:buAutoNum type="alphaLcPeriod"/>
            </a:pPr>
            <a:r>
              <a:rPr lang="en-US" b="1" dirty="0"/>
              <a:t>/</a:t>
            </a:r>
            <a:r>
              <a:rPr lang="en-US" b="1" dirty="0" err="1"/>
              <a:t>ðɪ.kæn</a:t>
            </a:r>
            <a:r>
              <a:rPr lang="en-US" b="1" dirty="0"/>
              <a:t>/ → [</a:t>
            </a:r>
            <a:r>
              <a:rPr lang="en-US" b="1" dirty="0" err="1"/>
              <a:t>ðə.kæn</a:t>
            </a:r>
            <a:r>
              <a:rPr lang="en-US" b="1" dirty="0"/>
              <a:t>]</a:t>
            </a:r>
          </a:p>
          <a:p>
            <a:pPr marL="514350" indent="-514350">
              <a:buFont typeface="+mj-lt"/>
              <a:buAutoNum type="arabicPeriod"/>
            </a:pPr>
            <a:endParaRPr lang="en-US" dirty="0"/>
          </a:p>
        </p:txBody>
      </p:sp>
      <p:sp>
        <p:nvSpPr>
          <p:cNvPr id="2" name="Title 1">
            <a:extLst>
              <a:ext uri="{FF2B5EF4-FFF2-40B4-BE49-F238E27FC236}">
                <a16:creationId xmlns:a16="http://schemas.microsoft.com/office/drawing/2014/main" id="{EB291733-DCD0-0895-F294-3307EA229B8B}"/>
              </a:ext>
            </a:extLst>
          </p:cNvPr>
          <p:cNvSpPr>
            <a:spLocks noGrp="1"/>
          </p:cNvSpPr>
          <p:nvPr>
            <p:ph type="title"/>
          </p:nvPr>
        </p:nvSpPr>
        <p:spPr/>
        <p:txBody>
          <a:bodyPr/>
          <a:lstStyle/>
          <a:p>
            <a:r>
              <a:rPr lang="en-US" dirty="0"/>
              <a:t>AN and THE as Grammatical Probes </a:t>
            </a:r>
            <a:r>
              <a:rPr lang="en-US" sz="3200" dirty="0"/>
              <a:t>(Pak, 2016)</a:t>
            </a:r>
            <a:endParaRPr lang="en-US" dirty="0"/>
          </a:p>
        </p:txBody>
      </p:sp>
      <p:sp>
        <p:nvSpPr>
          <p:cNvPr id="4" name="Slide Number Placeholder 3">
            <a:extLst>
              <a:ext uri="{FF2B5EF4-FFF2-40B4-BE49-F238E27FC236}">
                <a16:creationId xmlns:a16="http://schemas.microsoft.com/office/drawing/2014/main" id="{AD1A2AA7-7B9E-9F48-D0AE-445BD038A580}"/>
              </a:ext>
            </a:extLst>
          </p:cNvPr>
          <p:cNvSpPr>
            <a:spLocks noGrp="1"/>
          </p:cNvSpPr>
          <p:nvPr>
            <p:ph type="sldNum" sz="quarter" idx="12"/>
          </p:nvPr>
        </p:nvSpPr>
        <p:spPr/>
        <p:txBody>
          <a:bodyPr/>
          <a:lstStyle/>
          <a:p>
            <a:fld id="{330EA680-D336-4FF7-8B7A-9848BB0A1C32}" type="slidenum">
              <a:rPr lang="en-US" smtClean="0"/>
              <a:t>5</a:t>
            </a:fld>
            <a:endParaRPr lang="en-US"/>
          </a:p>
        </p:txBody>
      </p:sp>
      <p:sp>
        <p:nvSpPr>
          <p:cNvPr id="7" name="Callout: Line with Accent Bar 6">
            <a:extLst>
              <a:ext uri="{FF2B5EF4-FFF2-40B4-BE49-F238E27FC236}">
                <a16:creationId xmlns:a16="http://schemas.microsoft.com/office/drawing/2014/main" id="{9A1C5CF0-053F-DA99-2A39-AE101B50A8AD}"/>
              </a:ext>
            </a:extLst>
          </p:cNvPr>
          <p:cNvSpPr/>
          <p:nvPr/>
        </p:nvSpPr>
        <p:spPr>
          <a:xfrm>
            <a:off x="7465217" y="1758156"/>
            <a:ext cx="2786064" cy="914400"/>
          </a:xfrm>
          <a:prstGeom prst="accentCallout1">
            <a:avLst>
              <a:gd name="adj1" fmla="val 51562"/>
              <a:gd name="adj2" fmla="val -9102"/>
              <a:gd name="adj3" fmla="val 51562"/>
              <a:gd name="adj4" fmla="val -37051"/>
            </a:avLst>
          </a:prstGeom>
          <a:solidFill>
            <a:schemeClr val="accent6">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Morphological Spell-Out</a:t>
            </a:r>
          </a:p>
        </p:txBody>
      </p:sp>
      <p:sp>
        <p:nvSpPr>
          <p:cNvPr id="8" name="Callout: Line with Accent Bar 7">
            <a:extLst>
              <a:ext uri="{FF2B5EF4-FFF2-40B4-BE49-F238E27FC236}">
                <a16:creationId xmlns:a16="http://schemas.microsoft.com/office/drawing/2014/main" id="{AD527965-07C9-CC60-F8DE-B8B7799B94C7}"/>
              </a:ext>
            </a:extLst>
          </p:cNvPr>
          <p:cNvSpPr/>
          <p:nvPr/>
        </p:nvSpPr>
        <p:spPr>
          <a:xfrm>
            <a:off x="7465217" y="3848495"/>
            <a:ext cx="2786064" cy="914400"/>
          </a:xfrm>
          <a:prstGeom prst="accentCallout1">
            <a:avLst>
              <a:gd name="adj1" fmla="val 49219"/>
              <a:gd name="adj2" fmla="val -8077"/>
              <a:gd name="adj3" fmla="val 50000"/>
              <a:gd name="adj4" fmla="val -37307"/>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Phonological Spell-Out</a:t>
            </a:r>
          </a:p>
        </p:txBody>
      </p:sp>
    </p:spTree>
    <p:extLst>
      <p:ext uri="{BB962C8B-B14F-4D97-AF65-F5344CB8AC3E}">
        <p14:creationId xmlns:p14="http://schemas.microsoft.com/office/powerpoint/2010/main" val="112946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E332C-12B7-C7E4-AFFA-6779B6D265E6}"/>
              </a:ext>
            </a:extLst>
          </p:cNvPr>
          <p:cNvSpPr>
            <a:spLocks noGrp="1"/>
          </p:cNvSpPr>
          <p:nvPr>
            <p:ph type="title"/>
          </p:nvPr>
        </p:nvSpPr>
        <p:spPr/>
        <p:txBody>
          <a:bodyPr/>
          <a:lstStyle/>
          <a:p>
            <a:r>
              <a:rPr lang="en-US" dirty="0"/>
              <a:t>Locating UHM in Speaker’s Grammars</a:t>
            </a:r>
          </a:p>
        </p:txBody>
      </p:sp>
      <p:sp>
        <p:nvSpPr>
          <p:cNvPr id="3" name="Content Placeholder 2">
            <a:extLst>
              <a:ext uri="{FF2B5EF4-FFF2-40B4-BE49-F238E27FC236}">
                <a16:creationId xmlns:a16="http://schemas.microsoft.com/office/drawing/2014/main" id="{988B6138-3029-E7A1-BFE7-18E572DDAAAC}"/>
              </a:ext>
            </a:extLst>
          </p:cNvPr>
          <p:cNvSpPr>
            <a:spLocks noGrp="1"/>
          </p:cNvSpPr>
          <p:nvPr>
            <p:ph idx="1"/>
          </p:nvPr>
        </p:nvSpPr>
        <p:spPr/>
        <p:txBody>
          <a:bodyPr/>
          <a:lstStyle/>
          <a:p>
            <a:pPr marL="0" indent="0">
              <a:buNone/>
            </a:pPr>
            <a:r>
              <a:rPr lang="en-US" dirty="0"/>
              <a:t>Three main tests:</a:t>
            </a:r>
          </a:p>
          <a:p>
            <a:pPr marL="514350" indent="-514350">
              <a:buFont typeface="+mj-lt"/>
              <a:buAutoNum type="arabicPeriod"/>
            </a:pPr>
            <a:r>
              <a:rPr lang="en-US" dirty="0"/>
              <a:t>If UHM </a:t>
            </a:r>
            <a:r>
              <a:rPr lang="en-US" b="1" dirty="0">
                <a:solidFill>
                  <a:srgbClr val="FFC000"/>
                </a:solidFill>
              </a:rPr>
              <a:t>varies in the corpus</a:t>
            </a:r>
            <a:r>
              <a:rPr lang="en-US" dirty="0"/>
              <a:t>, must be acquired and grammatical, i.e., part of the derivation</a:t>
            </a:r>
          </a:p>
          <a:p>
            <a:pPr marL="514350" indent="-514350">
              <a:buFont typeface="+mj-lt"/>
              <a:buAutoNum type="arabicPeriod"/>
            </a:pPr>
            <a:r>
              <a:rPr lang="en-US" dirty="0"/>
              <a:t>If UHM </a:t>
            </a:r>
            <a:r>
              <a:rPr lang="und-Latn-001" dirty="0"/>
              <a:t>triggers</a:t>
            </a:r>
            <a:r>
              <a:rPr lang="en-US" dirty="0"/>
              <a:t> </a:t>
            </a:r>
            <a:r>
              <a:rPr lang="en-US" b="1" dirty="0">
                <a:solidFill>
                  <a:schemeClr val="accent6">
                    <a:lumMod val="60000"/>
                    <a:lumOff val="40000"/>
                  </a:schemeClr>
                </a:solidFill>
              </a:rPr>
              <a:t>AN </a:t>
            </a:r>
            <a:r>
              <a:rPr lang="en-US" b="1" dirty="0" err="1">
                <a:solidFill>
                  <a:schemeClr val="accent6">
                    <a:lumMod val="60000"/>
                    <a:lumOff val="40000"/>
                  </a:schemeClr>
                </a:solidFill>
              </a:rPr>
              <a:t>allomorphy</a:t>
            </a:r>
            <a:r>
              <a:rPr lang="en-US" dirty="0"/>
              <a:t>, UHM must happen earlier in derivation </a:t>
            </a:r>
          </a:p>
          <a:p>
            <a:pPr lvl="1"/>
            <a:r>
              <a:rPr lang="en-US" dirty="0"/>
              <a:t>“</a:t>
            </a:r>
            <a:r>
              <a:rPr lang="en-US" b="1" u="sng" dirty="0">
                <a:solidFill>
                  <a:schemeClr val="accent6">
                    <a:lumMod val="60000"/>
                    <a:lumOff val="40000"/>
                  </a:schemeClr>
                </a:solidFill>
              </a:rPr>
              <a:t>an u</a:t>
            </a:r>
            <a:r>
              <a:rPr lang="und-Latn-001" b="1" u="sng" dirty="0">
                <a:solidFill>
                  <a:schemeClr val="accent6">
                    <a:lumMod val="60000"/>
                    <a:lumOff val="40000"/>
                  </a:schemeClr>
                </a:solidFill>
              </a:rPr>
              <a:t>m</a:t>
            </a:r>
            <a:r>
              <a:rPr lang="en-US" dirty="0">
                <a:solidFill>
                  <a:schemeClr val="accent6">
                    <a:lumMod val="60000"/>
                    <a:lumOff val="40000"/>
                  </a:schemeClr>
                </a:solidFill>
              </a:rPr>
              <a:t> computer</a:t>
            </a:r>
            <a:r>
              <a:rPr lang="en-US" dirty="0"/>
              <a:t>” vs. “</a:t>
            </a:r>
            <a:r>
              <a:rPr lang="en-US" b="1" dirty="0">
                <a:solidFill>
                  <a:schemeClr val="tx2">
                    <a:lumMod val="75000"/>
                  </a:schemeClr>
                </a:solidFill>
              </a:rPr>
              <a:t>a u</a:t>
            </a:r>
            <a:r>
              <a:rPr lang="und-Latn-001" b="1" dirty="0">
                <a:solidFill>
                  <a:schemeClr val="tx2">
                    <a:lumMod val="75000"/>
                  </a:schemeClr>
                </a:solidFill>
              </a:rPr>
              <a:t>m</a:t>
            </a:r>
            <a:r>
              <a:rPr lang="en-US" dirty="0">
                <a:solidFill>
                  <a:schemeClr val="tx2">
                    <a:lumMod val="75000"/>
                  </a:schemeClr>
                </a:solidFill>
              </a:rPr>
              <a:t> computer</a:t>
            </a:r>
            <a:r>
              <a:rPr lang="en-US" dirty="0"/>
              <a:t>” </a:t>
            </a:r>
          </a:p>
          <a:p>
            <a:pPr marL="514350" indent="-514350">
              <a:buFont typeface="+mj-lt"/>
              <a:buAutoNum type="arabicPeriod"/>
            </a:pPr>
            <a:r>
              <a:rPr lang="en-US" dirty="0"/>
              <a:t>If UHM triggers </a:t>
            </a:r>
            <a:r>
              <a:rPr lang="en-US" b="1" dirty="0">
                <a:solidFill>
                  <a:schemeClr val="accent5">
                    <a:lumMod val="60000"/>
                    <a:lumOff val="40000"/>
                  </a:schemeClr>
                </a:solidFill>
              </a:rPr>
              <a:t>THE </a:t>
            </a:r>
            <a:r>
              <a:rPr lang="en-US" b="1" dirty="0" err="1">
                <a:solidFill>
                  <a:schemeClr val="accent5">
                    <a:lumMod val="60000"/>
                    <a:lumOff val="40000"/>
                  </a:schemeClr>
                </a:solidFill>
              </a:rPr>
              <a:t>allophony</a:t>
            </a:r>
            <a:r>
              <a:rPr lang="en-US" dirty="0"/>
              <a:t>, UHM must happen earlier in derivation*</a:t>
            </a:r>
          </a:p>
          <a:p>
            <a:pPr lvl="1"/>
            <a:r>
              <a:rPr lang="en-US" dirty="0"/>
              <a:t>“</a:t>
            </a:r>
            <a:r>
              <a:rPr lang="en-US" b="1" u="sng" dirty="0" err="1">
                <a:solidFill>
                  <a:schemeClr val="accent5">
                    <a:lumMod val="60000"/>
                    <a:lumOff val="40000"/>
                  </a:schemeClr>
                </a:solidFill>
              </a:rPr>
              <a:t>th</a:t>
            </a:r>
            <a:r>
              <a:rPr lang="en-US" b="1" u="sng" dirty="0">
                <a:solidFill>
                  <a:schemeClr val="accent5">
                    <a:lumMod val="60000"/>
                    <a:lumOff val="40000"/>
                  </a:schemeClr>
                </a:solidFill>
              </a:rPr>
              <a:t>[</a:t>
            </a:r>
            <a:r>
              <a:rPr lang="en-US" b="1" u="sng" dirty="0" err="1">
                <a:solidFill>
                  <a:schemeClr val="accent5">
                    <a:lumMod val="60000"/>
                    <a:lumOff val="40000"/>
                  </a:schemeClr>
                </a:solidFill>
              </a:rPr>
              <a:t>i</a:t>
            </a:r>
            <a:r>
              <a:rPr lang="en-US" b="1" u="sng" dirty="0">
                <a:solidFill>
                  <a:schemeClr val="accent5">
                    <a:lumMod val="60000"/>
                    <a:lumOff val="40000"/>
                  </a:schemeClr>
                </a:solidFill>
              </a:rPr>
              <a:t>] u</a:t>
            </a:r>
            <a:r>
              <a:rPr lang="und-Latn-001" b="1" u="sng" dirty="0">
                <a:solidFill>
                  <a:schemeClr val="accent5">
                    <a:lumMod val="60000"/>
                    <a:lumOff val="40000"/>
                  </a:schemeClr>
                </a:solidFill>
              </a:rPr>
              <a:t>m</a:t>
            </a:r>
            <a:r>
              <a:rPr lang="en-US" dirty="0">
                <a:solidFill>
                  <a:schemeClr val="accent5">
                    <a:lumMod val="60000"/>
                    <a:lumOff val="40000"/>
                  </a:schemeClr>
                </a:solidFill>
              </a:rPr>
              <a:t> computer</a:t>
            </a:r>
            <a:r>
              <a:rPr lang="en-US" dirty="0"/>
              <a:t>” vs. “</a:t>
            </a:r>
            <a:r>
              <a:rPr lang="en-US" b="1" dirty="0" err="1">
                <a:solidFill>
                  <a:schemeClr val="tx2">
                    <a:lumMod val="75000"/>
                  </a:schemeClr>
                </a:solidFill>
              </a:rPr>
              <a:t>th</a:t>
            </a:r>
            <a:r>
              <a:rPr lang="en-US" b="1" dirty="0">
                <a:solidFill>
                  <a:schemeClr val="tx2">
                    <a:lumMod val="75000"/>
                  </a:schemeClr>
                </a:solidFill>
              </a:rPr>
              <a:t>[</a:t>
            </a:r>
            <a:r>
              <a:rPr lang="und-Latn-001" b="1" dirty="0">
                <a:solidFill>
                  <a:schemeClr val="tx2">
                    <a:lumMod val="75000"/>
                  </a:schemeClr>
                </a:solidFill>
              </a:rPr>
              <a:t>ə</a:t>
            </a:r>
            <a:r>
              <a:rPr lang="en-US" b="1" dirty="0">
                <a:solidFill>
                  <a:schemeClr val="tx2">
                    <a:lumMod val="75000"/>
                  </a:schemeClr>
                </a:solidFill>
              </a:rPr>
              <a:t>] u</a:t>
            </a:r>
            <a:r>
              <a:rPr lang="und-Latn-001" b="1" dirty="0">
                <a:solidFill>
                  <a:schemeClr val="tx2">
                    <a:lumMod val="75000"/>
                  </a:schemeClr>
                </a:solidFill>
              </a:rPr>
              <a:t>m</a:t>
            </a:r>
            <a:r>
              <a:rPr lang="en-US" dirty="0">
                <a:solidFill>
                  <a:schemeClr val="tx2">
                    <a:lumMod val="75000"/>
                  </a:schemeClr>
                </a:solidFill>
              </a:rPr>
              <a:t> computer</a:t>
            </a:r>
            <a:r>
              <a:rPr lang="en-US" dirty="0"/>
              <a:t>”</a:t>
            </a:r>
          </a:p>
        </p:txBody>
      </p:sp>
      <p:sp>
        <p:nvSpPr>
          <p:cNvPr id="4" name="Slide Number Placeholder 3">
            <a:extLst>
              <a:ext uri="{FF2B5EF4-FFF2-40B4-BE49-F238E27FC236}">
                <a16:creationId xmlns:a16="http://schemas.microsoft.com/office/drawing/2014/main" id="{4F840682-2C7D-07D0-5B01-FAF4BE12B5C2}"/>
              </a:ext>
            </a:extLst>
          </p:cNvPr>
          <p:cNvSpPr>
            <a:spLocks noGrp="1"/>
          </p:cNvSpPr>
          <p:nvPr>
            <p:ph type="sldNum" sz="quarter" idx="12"/>
          </p:nvPr>
        </p:nvSpPr>
        <p:spPr/>
        <p:txBody>
          <a:bodyPr/>
          <a:lstStyle/>
          <a:p>
            <a:fld id="{330EA680-D336-4FF7-8B7A-9848BB0A1C32}" type="slidenum">
              <a:rPr lang="en-US" smtClean="0"/>
              <a:t>6</a:t>
            </a:fld>
            <a:endParaRPr lang="en-US"/>
          </a:p>
        </p:txBody>
      </p:sp>
      <p:sp>
        <p:nvSpPr>
          <p:cNvPr id="6" name="TextBox 5">
            <a:extLst>
              <a:ext uri="{FF2B5EF4-FFF2-40B4-BE49-F238E27FC236}">
                <a16:creationId xmlns:a16="http://schemas.microsoft.com/office/drawing/2014/main" id="{8E068BAF-366C-4903-1429-3D3B0FA47FEA}"/>
              </a:ext>
            </a:extLst>
          </p:cNvPr>
          <p:cNvSpPr txBox="1"/>
          <p:nvPr/>
        </p:nvSpPr>
        <p:spPr>
          <a:xfrm>
            <a:off x="838200" y="6136700"/>
            <a:ext cx="10105571" cy="584775"/>
          </a:xfrm>
          <a:prstGeom prst="rect">
            <a:avLst/>
          </a:prstGeom>
          <a:noFill/>
        </p:spPr>
        <p:txBody>
          <a:bodyPr wrap="square">
            <a:spAutoFit/>
          </a:bodyPr>
          <a:lstStyle/>
          <a:p>
            <a:r>
              <a:rPr lang="en-US" sz="1600" dirty="0">
                <a:solidFill>
                  <a:schemeClr val="bg2">
                    <a:lumMod val="40000"/>
                    <a:lumOff val="60000"/>
                  </a:schemeClr>
                </a:solidFill>
              </a:rPr>
              <a:t>*… unless it triggers THE like pauses do, in which case it could be phrasal (Pak, 2016), but feel free to ask why I don’t think this is the case during the Q&amp;A</a:t>
            </a:r>
            <a:endParaRPr lang="en-US" sz="1100" dirty="0">
              <a:solidFill>
                <a:schemeClr val="bg2">
                  <a:lumMod val="40000"/>
                  <a:lumOff val="60000"/>
                </a:schemeClr>
              </a:solidFill>
            </a:endParaRPr>
          </a:p>
        </p:txBody>
      </p:sp>
    </p:spTree>
    <p:extLst>
      <p:ext uri="{BB962C8B-B14F-4D97-AF65-F5344CB8AC3E}">
        <p14:creationId xmlns:p14="http://schemas.microsoft.com/office/powerpoint/2010/main" val="126791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D869223-B486-470E-5BF3-F3A034E830DD}"/>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62E741-A68B-C0C9-7AAA-9261C0D16113}"/>
              </a:ext>
            </a:extLst>
          </p:cNvPr>
          <p:cNvSpPr>
            <a:spLocks noGrp="1"/>
          </p:cNvSpPr>
          <p:nvPr>
            <p:ph type="title"/>
          </p:nvPr>
        </p:nvSpPr>
        <p:spPr/>
        <p:txBody>
          <a:bodyPr/>
          <a:lstStyle/>
          <a:p>
            <a:r>
              <a:rPr lang="en-US" dirty="0"/>
              <a:t>UHM </a:t>
            </a:r>
            <a:r>
              <a:rPr lang="en-US" b="1" dirty="0">
                <a:solidFill>
                  <a:srgbClr val="FFC000"/>
                </a:solidFill>
              </a:rPr>
              <a:t>is</a:t>
            </a:r>
            <a:r>
              <a:rPr lang="en-US" b="1" dirty="0"/>
              <a:t> </a:t>
            </a:r>
            <a:r>
              <a:rPr lang="en-US" b="1" dirty="0">
                <a:solidFill>
                  <a:srgbClr val="FFC000"/>
                </a:solidFill>
              </a:rPr>
              <a:t>Undergoing</a:t>
            </a:r>
            <a:r>
              <a:rPr lang="en-US" dirty="0"/>
              <a:t> Women-Led Apparent Time Change</a:t>
            </a:r>
          </a:p>
        </p:txBody>
      </p:sp>
      <p:pic>
        <p:nvPicPr>
          <p:cNvPr id="6" name="Content Placeholder 5">
            <a:extLst>
              <a:ext uri="{FF2B5EF4-FFF2-40B4-BE49-F238E27FC236}">
                <a16:creationId xmlns:a16="http://schemas.microsoft.com/office/drawing/2014/main" id="{CC302CCD-0174-627B-2F36-3A678A1463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2078" y="1943788"/>
            <a:ext cx="6667843" cy="4115011"/>
          </a:xfrm>
          <a:prstGeom prst="rect">
            <a:avLst/>
          </a:prstGeom>
        </p:spPr>
      </p:pic>
      <p:sp>
        <p:nvSpPr>
          <p:cNvPr id="4" name="Slide Number Placeholder 3">
            <a:extLst>
              <a:ext uri="{FF2B5EF4-FFF2-40B4-BE49-F238E27FC236}">
                <a16:creationId xmlns:a16="http://schemas.microsoft.com/office/drawing/2014/main" id="{9985E134-69D3-1AF2-5BC9-B3D6184C8706}"/>
              </a:ext>
            </a:extLst>
          </p:cNvPr>
          <p:cNvSpPr>
            <a:spLocks noGrp="1"/>
          </p:cNvSpPr>
          <p:nvPr>
            <p:ph type="sldNum" sz="quarter" idx="12"/>
          </p:nvPr>
        </p:nvSpPr>
        <p:spPr/>
        <p:txBody>
          <a:bodyPr/>
          <a:lstStyle/>
          <a:p>
            <a:fld id="{330EA680-D336-4FF7-8B7A-9848BB0A1C32}" type="slidenum">
              <a:rPr lang="en-US" smtClean="0"/>
              <a:t>7</a:t>
            </a:fld>
            <a:endParaRPr lang="en-US"/>
          </a:p>
        </p:txBody>
      </p:sp>
      <p:sp>
        <p:nvSpPr>
          <p:cNvPr id="8" name="TextBox 7">
            <a:extLst>
              <a:ext uri="{FF2B5EF4-FFF2-40B4-BE49-F238E27FC236}">
                <a16:creationId xmlns:a16="http://schemas.microsoft.com/office/drawing/2014/main" id="{2CEBB500-4C1E-D36C-39D4-A320DC9CE1F2}"/>
              </a:ext>
            </a:extLst>
          </p:cNvPr>
          <p:cNvSpPr txBox="1"/>
          <p:nvPr/>
        </p:nvSpPr>
        <p:spPr>
          <a:xfrm>
            <a:off x="3340099" y="6070281"/>
            <a:ext cx="4775200" cy="492443"/>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Proportion UHM in the MI Diaries Corpus</a:t>
            </a:r>
          </a:p>
          <a:p>
            <a:pPr algn="ctr"/>
            <a:r>
              <a:rPr lang="en-US" sz="1200">
                <a:solidFill>
                  <a:schemeClr val="bg1"/>
                </a:solidFill>
                <a:latin typeface="Arial" panose="020B0604020202020204" pitchFamily="34" charset="0"/>
                <a:cs typeface="Arial" panose="020B0604020202020204" pitchFamily="34" charset="0"/>
              </a:rPr>
              <a:t>(Bold lines shows rolling decade average)</a:t>
            </a:r>
          </a:p>
        </p:txBody>
      </p:sp>
    </p:spTree>
    <p:extLst>
      <p:ext uri="{BB962C8B-B14F-4D97-AF65-F5344CB8AC3E}">
        <p14:creationId xmlns:p14="http://schemas.microsoft.com/office/powerpoint/2010/main" val="41445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30C3E-E219-2885-6B35-78A9B60C00F3}"/>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7DCC788A-4C4C-609B-ADB7-048CEF3AB847}"/>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039FFBF6-83E2-9B4A-7DF1-2732D2EDD5A3}"/>
              </a:ext>
            </a:extLst>
          </p:cNvPr>
          <p:cNvPicPr>
            <a:picLocks noChangeAspect="1"/>
          </p:cNvPicPr>
          <p:nvPr/>
        </p:nvPicPr>
        <p:blipFill>
          <a:blip r:embed="rId3"/>
          <a:stretch>
            <a:fillRect/>
          </a:stretch>
        </p:blipFill>
        <p:spPr>
          <a:xfrm>
            <a:off x="6096000" y="2459733"/>
            <a:ext cx="5970148" cy="3684434"/>
          </a:xfrm>
          <a:prstGeom prst="rect">
            <a:avLst/>
          </a:prstGeom>
        </p:spPr>
      </p:pic>
      <p:pic>
        <p:nvPicPr>
          <p:cNvPr id="18" name="Picture 17">
            <a:extLst>
              <a:ext uri="{FF2B5EF4-FFF2-40B4-BE49-F238E27FC236}">
                <a16:creationId xmlns:a16="http://schemas.microsoft.com/office/drawing/2014/main" id="{F46DB13C-3A50-8B6A-F8F9-56CA2D770152}"/>
              </a:ext>
            </a:extLst>
          </p:cNvPr>
          <p:cNvPicPr>
            <a:picLocks noChangeAspect="1"/>
          </p:cNvPicPr>
          <p:nvPr/>
        </p:nvPicPr>
        <p:blipFill>
          <a:blip r:embed="rId4"/>
          <a:stretch>
            <a:fillRect/>
          </a:stretch>
        </p:blipFill>
        <p:spPr>
          <a:xfrm>
            <a:off x="125852" y="2459733"/>
            <a:ext cx="5970148" cy="3684434"/>
          </a:xfrm>
          <a:prstGeom prst="rect">
            <a:avLst/>
          </a:prstGeom>
        </p:spPr>
      </p:pic>
      <p:sp>
        <p:nvSpPr>
          <p:cNvPr id="2" name="Title 1">
            <a:extLst>
              <a:ext uri="{FF2B5EF4-FFF2-40B4-BE49-F238E27FC236}">
                <a16:creationId xmlns:a16="http://schemas.microsoft.com/office/drawing/2014/main" id="{00BF77AB-9901-F29B-2F58-65D7501EECE2}"/>
              </a:ext>
            </a:extLst>
          </p:cNvPr>
          <p:cNvSpPr>
            <a:spLocks noGrp="1"/>
          </p:cNvSpPr>
          <p:nvPr>
            <p:ph type="title"/>
          </p:nvPr>
        </p:nvSpPr>
        <p:spPr/>
        <p:txBody>
          <a:bodyPr>
            <a:normAutofit/>
          </a:bodyPr>
          <a:lstStyle/>
          <a:p>
            <a:r>
              <a:rPr lang="en-US" dirty="0"/>
              <a:t>Does the grammar treat UHM like a vowel at a stage of the derivation?</a:t>
            </a:r>
            <a:endParaRPr lang="en-US" b="1" dirty="0"/>
          </a:p>
        </p:txBody>
      </p:sp>
      <p:sp>
        <p:nvSpPr>
          <p:cNvPr id="4" name="Slide Number Placeholder 3">
            <a:extLst>
              <a:ext uri="{FF2B5EF4-FFF2-40B4-BE49-F238E27FC236}">
                <a16:creationId xmlns:a16="http://schemas.microsoft.com/office/drawing/2014/main" id="{CF459A3C-BEE9-69EC-9457-7972F9938251}"/>
              </a:ext>
            </a:extLst>
          </p:cNvPr>
          <p:cNvSpPr>
            <a:spLocks noGrp="1"/>
          </p:cNvSpPr>
          <p:nvPr>
            <p:ph type="sldNum" sz="quarter" idx="12"/>
          </p:nvPr>
        </p:nvSpPr>
        <p:spPr/>
        <p:txBody>
          <a:bodyPr/>
          <a:lstStyle/>
          <a:p>
            <a:fld id="{330EA680-D336-4FF7-8B7A-9848BB0A1C32}" type="slidenum">
              <a:rPr lang="en-US" smtClean="0">
                <a:solidFill>
                  <a:schemeClr val="bg1"/>
                </a:solidFill>
              </a:rPr>
              <a:t>8</a:t>
            </a:fld>
            <a:endParaRPr lang="en-US" dirty="0">
              <a:solidFill>
                <a:schemeClr val="bg1"/>
              </a:solidFill>
            </a:endParaRPr>
          </a:p>
        </p:txBody>
      </p:sp>
      <p:sp>
        <p:nvSpPr>
          <p:cNvPr id="82" name="Rectangle 81">
            <a:extLst>
              <a:ext uri="{FF2B5EF4-FFF2-40B4-BE49-F238E27FC236}">
                <a16:creationId xmlns:a16="http://schemas.microsoft.com/office/drawing/2014/main" id="{C0C85171-E626-DC7F-4320-BDEDCB53C112}"/>
              </a:ext>
            </a:extLst>
          </p:cNvPr>
          <p:cNvSpPr/>
          <p:nvPr/>
        </p:nvSpPr>
        <p:spPr>
          <a:xfrm>
            <a:off x="4150460" y="5695951"/>
            <a:ext cx="353481" cy="6092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ED3FFCF-0A66-BC75-9840-9EAB186DC313}"/>
              </a:ext>
            </a:extLst>
          </p:cNvPr>
          <p:cNvSpPr/>
          <p:nvPr/>
        </p:nvSpPr>
        <p:spPr>
          <a:xfrm>
            <a:off x="6815492" y="2668402"/>
            <a:ext cx="1519237" cy="2939446"/>
          </a:xfrm>
          <a:prstGeom prst="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6D52024-6B25-4BA7-1430-A2DB5BE4EC2C}"/>
              </a:ext>
            </a:extLst>
          </p:cNvPr>
          <p:cNvSpPr/>
          <p:nvPr/>
        </p:nvSpPr>
        <p:spPr>
          <a:xfrm>
            <a:off x="845344" y="2668402"/>
            <a:ext cx="1519237" cy="2939446"/>
          </a:xfrm>
          <a:prstGeom prst="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7628863-B4DA-4114-EC8B-91985E098F6E}"/>
              </a:ext>
            </a:extLst>
          </p:cNvPr>
          <p:cNvSpPr txBox="1"/>
          <p:nvPr/>
        </p:nvSpPr>
        <p:spPr>
          <a:xfrm>
            <a:off x="2648787" y="1901779"/>
            <a:ext cx="1314450" cy="646331"/>
          </a:xfrm>
          <a:prstGeom prst="rect">
            <a:avLst/>
          </a:prstGeom>
          <a:noFill/>
        </p:spPr>
        <p:txBody>
          <a:bodyPr wrap="square">
            <a:spAutoFit/>
          </a:bodyPr>
          <a:lstStyle/>
          <a:p>
            <a:pPr algn="ctr"/>
            <a:r>
              <a:rPr lang="en-US" sz="3600" b="1" dirty="0">
                <a:solidFill>
                  <a:schemeClr val="bg1"/>
                </a:solidFill>
              </a:rPr>
              <a:t>If </a:t>
            </a:r>
            <a:r>
              <a:rPr lang="en-US" sz="3600" b="1" dirty="0">
                <a:solidFill>
                  <a:srgbClr val="FFC000"/>
                </a:solidFill>
              </a:rPr>
              <a:t>Yes</a:t>
            </a:r>
            <a:endParaRPr lang="en-US" sz="1400" b="1" dirty="0">
              <a:solidFill>
                <a:srgbClr val="FFC000"/>
              </a:solidFill>
            </a:endParaRPr>
          </a:p>
        </p:txBody>
      </p:sp>
      <p:sp>
        <p:nvSpPr>
          <p:cNvPr id="30" name="TextBox 29">
            <a:extLst>
              <a:ext uri="{FF2B5EF4-FFF2-40B4-BE49-F238E27FC236}">
                <a16:creationId xmlns:a16="http://schemas.microsoft.com/office/drawing/2014/main" id="{DBC74388-68A4-F5DA-F703-58C1BB8E8958}"/>
              </a:ext>
            </a:extLst>
          </p:cNvPr>
          <p:cNvSpPr txBox="1"/>
          <p:nvPr/>
        </p:nvSpPr>
        <p:spPr>
          <a:xfrm>
            <a:off x="8610600" y="1901778"/>
            <a:ext cx="1314450" cy="646331"/>
          </a:xfrm>
          <a:prstGeom prst="rect">
            <a:avLst/>
          </a:prstGeom>
          <a:noFill/>
        </p:spPr>
        <p:txBody>
          <a:bodyPr wrap="square">
            <a:spAutoFit/>
          </a:bodyPr>
          <a:lstStyle/>
          <a:p>
            <a:pPr algn="ctr"/>
            <a:r>
              <a:rPr lang="en-US" sz="3600" b="1" dirty="0">
                <a:solidFill>
                  <a:schemeClr val="bg1"/>
                </a:solidFill>
              </a:rPr>
              <a:t>If </a:t>
            </a:r>
            <a:r>
              <a:rPr lang="en-US" sz="3600" b="1" dirty="0">
                <a:solidFill>
                  <a:schemeClr val="tx2">
                    <a:lumMod val="50000"/>
                  </a:schemeClr>
                </a:solidFill>
              </a:rPr>
              <a:t>No</a:t>
            </a:r>
            <a:endParaRPr lang="en-US" sz="1400" b="1" dirty="0">
              <a:solidFill>
                <a:schemeClr val="tx2">
                  <a:lumMod val="50000"/>
                </a:schemeClr>
              </a:solidFill>
            </a:endParaRPr>
          </a:p>
        </p:txBody>
      </p:sp>
      <p:sp>
        <p:nvSpPr>
          <p:cNvPr id="33" name="Rectangle: Rounded Corners 32">
            <a:extLst>
              <a:ext uri="{FF2B5EF4-FFF2-40B4-BE49-F238E27FC236}">
                <a16:creationId xmlns:a16="http://schemas.microsoft.com/office/drawing/2014/main" id="{D29732B7-8561-8CE5-0C83-170EC6F86495}"/>
              </a:ext>
            </a:extLst>
          </p:cNvPr>
          <p:cNvSpPr/>
          <p:nvPr/>
        </p:nvSpPr>
        <p:spPr>
          <a:xfrm>
            <a:off x="535781" y="2548109"/>
            <a:ext cx="3836194" cy="3388347"/>
          </a:xfrm>
          <a:prstGeom prst="roundRect">
            <a:avLst/>
          </a:prstGeom>
          <a:noFill/>
          <a:ln w="38100">
            <a:solidFill>
              <a:srgbClr val="FFC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C52E4DBA-2D23-713C-AC6B-FB7A7A7DED95}"/>
              </a:ext>
            </a:extLst>
          </p:cNvPr>
          <p:cNvSpPr/>
          <p:nvPr/>
        </p:nvSpPr>
        <p:spPr>
          <a:xfrm>
            <a:off x="6501584" y="2548108"/>
            <a:ext cx="3642541" cy="3388347"/>
          </a:xfrm>
          <a:prstGeom prst="roundRect">
            <a:avLst/>
          </a:prstGeom>
          <a:noFill/>
          <a:ln w="38100">
            <a:solidFill>
              <a:schemeClr val="tx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314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3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22" grpId="0"/>
      <p:bldP spid="30" grpId="0"/>
      <p:bldP spid="33" grpId="0" animBg="1"/>
      <p:bldP spid="33" grpId="1" animBg="1"/>
      <p:bldP spid="3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1BE80-258D-85A3-2E73-F61479CF01EE}"/>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8DD57144-E9C9-CCF8-E9A1-399F3E11E732}"/>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C2B7A8-EF3A-A01B-C637-7B7E7A3315B9}"/>
              </a:ext>
            </a:extLst>
          </p:cNvPr>
          <p:cNvSpPr>
            <a:spLocks noGrp="1"/>
          </p:cNvSpPr>
          <p:nvPr>
            <p:ph type="title"/>
          </p:nvPr>
        </p:nvSpPr>
        <p:spPr/>
        <p:txBody>
          <a:bodyPr/>
          <a:lstStyle/>
          <a:p>
            <a:r>
              <a:rPr lang="en-US" dirty="0"/>
              <a:t>Following UHM </a:t>
            </a:r>
            <a:r>
              <a:rPr lang="en-US" b="1" dirty="0">
                <a:solidFill>
                  <a:srgbClr val="FFC000"/>
                </a:solidFill>
              </a:rPr>
              <a:t>predicts</a:t>
            </a:r>
            <a:r>
              <a:rPr lang="en-US" dirty="0"/>
              <a:t> phonological </a:t>
            </a:r>
            <a:r>
              <a:rPr lang="en-US" b="1" dirty="0">
                <a:solidFill>
                  <a:schemeClr val="accent5">
                    <a:lumMod val="60000"/>
                    <a:lumOff val="40000"/>
                  </a:schemeClr>
                </a:solidFill>
              </a:rPr>
              <a:t>[</a:t>
            </a:r>
            <a:r>
              <a:rPr lang="en-US" b="1" dirty="0" err="1">
                <a:solidFill>
                  <a:schemeClr val="accent5">
                    <a:lumMod val="60000"/>
                    <a:lumOff val="40000"/>
                  </a:schemeClr>
                </a:solidFill>
              </a:rPr>
              <a:t>ði</a:t>
            </a:r>
            <a:r>
              <a:rPr lang="en-US" b="1" dirty="0">
                <a:solidFill>
                  <a:schemeClr val="accent5">
                    <a:lumMod val="60000"/>
                    <a:lumOff val="40000"/>
                  </a:schemeClr>
                </a:solidFill>
              </a:rPr>
              <a:t>]</a:t>
            </a:r>
            <a:r>
              <a:rPr lang="en-US" b="1" dirty="0"/>
              <a:t>…</a:t>
            </a:r>
          </a:p>
        </p:txBody>
      </p:sp>
      <p:sp>
        <p:nvSpPr>
          <p:cNvPr id="4" name="Slide Number Placeholder 3">
            <a:extLst>
              <a:ext uri="{FF2B5EF4-FFF2-40B4-BE49-F238E27FC236}">
                <a16:creationId xmlns:a16="http://schemas.microsoft.com/office/drawing/2014/main" id="{D011502A-D13E-E466-C5A8-B02EF84E6B33}"/>
              </a:ext>
            </a:extLst>
          </p:cNvPr>
          <p:cNvSpPr>
            <a:spLocks noGrp="1"/>
          </p:cNvSpPr>
          <p:nvPr>
            <p:ph type="sldNum" sz="quarter" idx="12"/>
          </p:nvPr>
        </p:nvSpPr>
        <p:spPr/>
        <p:txBody>
          <a:bodyPr/>
          <a:lstStyle/>
          <a:p>
            <a:fld id="{330EA680-D336-4FF7-8B7A-9848BB0A1C32}" type="slidenum">
              <a:rPr lang="en-US" smtClean="0">
                <a:solidFill>
                  <a:schemeClr val="bg1"/>
                </a:solidFill>
              </a:rPr>
              <a:t>9</a:t>
            </a:fld>
            <a:endParaRPr lang="en-US" dirty="0">
              <a:solidFill>
                <a:schemeClr val="bg1"/>
              </a:solidFill>
            </a:endParaRPr>
          </a:p>
        </p:txBody>
      </p:sp>
      <p:sp>
        <p:nvSpPr>
          <p:cNvPr id="82" name="Rectangle 81">
            <a:extLst>
              <a:ext uri="{FF2B5EF4-FFF2-40B4-BE49-F238E27FC236}">
                <a16:creationId xmlns:a16="http://schemas.microsoft.com/office/drawing/2014/main" id="{8A3B5B8F-6A4F-AFEA-F507-01BB1FC5B039}"/>
              </a:ext>
            </a:extLst>
          </p:cNvPr>
          <p:cNvSpPr/>
          <p:nvPr/>
        </p:nvSpPr>
        <p:spPr>
          <a:xfrm>
            <a:off x="4150460" y="5695951"/>
            <a:ext cx="353481" cy="6092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Up-Down 14">
            <a:extLst>
              <a:ext uri="{FF2B5EF4-FFF2-40B4-BE49-F238E27FC236}">
                <a16:creationId xmlns:a16="http://schemas.microsoft.com/office/drawing/2014/main" id="{A249F791-A374-5E2A-5EB0-8550DCB8D31D}"/>
              </a:ext>
            </a:extLst>
          </p:cNvPr>
          <p:cNvSpPr/>
          <p:nvPr/>
        </p:nvSpPr>
        <p:spPr>
          <a:xfrm>
            <a:off x="1978440" y="2300543"/>
            <a:ext cx="484632" cy="3548714"/>
          </a:xfrm>
          <a:prstGeom prst="up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A03CD38-5358-0825-5F6A-A91966EAE0B9}"/>
              </a:ext>
            </a:extLst>
          </p:cNvPr>
          <p:cNvSpPr txBox="1"/>
          <p:nvPr/>
        </p:nvSpPr>
        <p:spPr>
          <a:xfrm>
            <a:off x="1976829" y="1931211"/>
            <a:ext cx="500458" cy="369332"/>
          </a:xfrm>
          <a:prstGeom prst="rect">
            <a:avLst/>
          </a:prstGeom>
          <a:noFill/>
          <a:ln>
            <a:noFill/>
          </a:ln>
        </p:spPr>
        <p:txBody>
          <a:bodyPr wrap="none" rtlCol="0">
            <a:spAutoFit/>
          </a:bodyPr>
          <a:lstStyle/>
          <a:p>
            <a:pPr algn="ctr"/>
            <a:r>
              <a:rPr lang="und-Latn-001" dirty="0">
                <a:solidFill>
                  <a:schemeClr val="bg1"/>
                </a:solidFill>
              </a:rPr>
              <a:t>[ði]</a:t>
            </a:r>
            <a:endParaRPr lang="en-US" dirty="0">
              <a:solidFill>
                <a:schemeClr val="bg1"/>
              </a:solidFill>
            </a:endParaRPr>
          </a:p>
        </p:txBody>
      </p:sp>
      <p:sp>
        <p:nvSpPr>
          <p:cNvPr id="28" name="TextBox 27">
            <a:extLst>
              <a:ext uri="{FF2B5EF4-FFF2-40B4-BE49-F238E27FC236}">
                <a16:creationId xmlns:a16="http://schemas.microsoft.com/office/drawing/2014/main" id="{C7838D48-BD9D-D579-2590-B7002B5C1BF5}"/>
              </a:ext>
            </a:extLst>
          </p:cNvPr>
          <p:cNvSpPr txBox="1"/>
          <p:nvPr/>
        </p:nvSpPr>
        <p:spPr>
          <a:xfrm>
            <a:off x="1930273" y="5863443"/>
            <a:ext cx="567784" cy="369332"/>
          </a:xfrm>
          <a:prstGeom prst="rect">
            <a:avLst/>
          </a:prstGeom>
          <a:noFill/>
          <a:ln>
            <a:noFill/>
          </a:ln>
        </p:spPr>
        <p:txBody>
          <a:bodyPr wrap="none" rtlCol="0">
            <a:spAutoFit/>
          </a:bodyPr>
          <a:lstStyle/>
          <a:p>
            <a:pPr algn="ctr"/>
            <a:r>
              <a:rPr lang="und-Latn-001" dirty="0">
                <a:solidFill>
                  <a:schemeClr val="bg1"/>
                </a:solidFill>
              </a:rPr>
              <a:t>[ðə]</a:t>
            </a:r>
            <a:endParaRPr lang="en-US" dirty="0">
              <a:solidFill>
                <a:schemeClr val="bg1"/>
              </a:solidFill>
            </a:endParaRPr>
          </a:p>
        </p:txBody>
      </p:sp>
      <p:pic>
        <p:nvPicPr>
          <p:cNvPr id="9" name="Picture 8">
            <a:extLst>
              <a:ext uri="{FF2B5EF4-FFF2-40B4-BE49-F238E27FC236}">
                <a16:creationId xmlns:a16="http://schemas.microsoft.com/office/drawing/2014/main" id="{49FF0C94-A58A-3DDE-453E-DEDEC2FB31B9}"/>
              </a:ext>
            </a:extLst>
          </p:cNvPr>
          <p:cNvPicPr>
            <a:picLocks noChangeAspect="1"/>
          </p:cNvPicPr>
          <p:nvPr/>
        </p:nvPicPr>
        <p:blipFill>
          <a:blip r:embed="rId3"/>
          <a:stretch>
            <a:fillRect/>
          </a:stretch>
        </p:blipFill>
        <p:spPr>
          <a:xfrm>
            <a:off x="2767440" y="2097327"/>
            <a:ext cx="6667500" cy="4114800"/>
          </a:xfrm>
          <a:prstGeom prst="rect">
            <a:avLst/>
          </a:prstGeom>
        </p:spPr>
      </p:pic>
      <p:sp>
        <p:nvSpPr>
          <p:cNvPr id="12" name="Rectangle: Rounded Corners 11">
            <a:extLst>
              <a:ext uri="{FF2B5EF4-FFF2-40B4-BE49-F238E27FC236}">
                <a16:creationId xmlns:a16="http://schemas.microsoft.com/office/drawing/2014/main" id="{3A8D47D8-ADDA-2BA8-7520-34A6E60A3DF0}"/>
              </a:ext>
            </a:extLst>
          </p:cNvPr>
          <p:cNvSpPr/>
          <p:nvPr/>
        </p:nvSpPr>
        <p:spPr>
          <a:xfrm>
            <a:off x="3386138" y="3182290"/>
            <a:ext cx="2950369" cy="2804173"/>
          </a:xfrm>
          <a:prstGeom prst="roundRect">
            <a:avLst/>
          </a:prstGeom>
          <a:noFill/>
          <a:ln w="38100">
            <a:solidFill>
              <a:srgbClr val="FFC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14" name="Rectangle 13">
            <a:extLst>
              <a:ext uri="{FF2B5EF4-FFF2-40B4-BE49-F238E27FC236}">
                <a16:creationId xmlns:a16="http://schemas.microsoft.com/office/drawing/2014/main" id="{D8BF9897-C550-7BD2-4573-D3983F5BA091}"/>
              </a:ext>
            </a:extLst>
          </p:cNvPr>
          <p:cNvSpPr/>
          <p:nvPr/>
        </p:nvSpPr>
        <p:spPr>
          <a:xfrm>
            <a:off x="3503974" y="3550444"/>
            <a:ext cx="1307592" cy="2095628"/>
          </a:xfrm>
          <a:prstGeom prst="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2626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5BE6-52B9-4A7F-A06D-BB413E5D4DDB}"/>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B28A94A1-5B4E-2749-BD07-9472E8E3015F}"/>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9793F03C-9C13-8E86-B575-26216CFFF1B2}"/>
              </a:ext>
            </a:extLst>
          </p:cNvPr>
          <p:cNvPicPr>
            <a:picLocks noChangeAspect="1"/>
          </p:cNvPicPr>
          <p:nvPr/>
        </p:nvPicPr>
        <p:blipFill>
          <a:blip r:embed="rId3"/>
          <a:stretch>
            <a:fillRect/>
          </a:stretch>
        </p:blipFill>
        <p:spPr>
          <a:xfrm>
            <a:off x="2767440" y="2097327"/>
            <a:ext cx="6667500" cy="4114800"/>
          </a:xfrm>
          <a:prstGeom prst="rect">
            <a:avLst/>
          </a:prstGeom>
        </p:spPr>
      </p:pic>
      <p:pic>
        <p:nvPicPr>
          <p:cNvPr id="9" name="Picture 8">
            <a:extLst>
              <a:ext uri="{FF2B5EF4-FFF2-40B4-BE49-F238E27FC236}">
                <a16:creationId xmlns:a16="http://schemas.microsoft.com/office/drawing/2014/main" id="{4B68A57F-AF86-035C-3F20-2537CD0C04A0}"/>
              </a:ext>
            </a:extLst>
          </p:cNvPr>
          <p:cNvPicPr>
            <a:picLocks noChangeAspect="1"/>
          </p:cNvPicPr>
          <p:nvPr/>
        </p:nvPicPr>
        <p:blipFill>
          <a:blip r:embed="rId4"/>
          <a:stretch>
            <a:fillRect/>
          </a:stretch>
        </p:blipFill>
        <p:spPr>
          <a:xfrm>
            <a:off x="2767440" y="2097327"/>
            <a:ext cx="6667500" cy="4114800"/>
          </a:xfrm>
          <a:prstGeom prst="rect">
            <a:avLst/>
          </a:prstGeom>
        </p:spPr>
      </p:pic>
      <p:sp>
        <p:nvSpPr>
          <p:cNvPr id="2" name="Title 1">
            <a:extLst>
              <a:ext uri="{FF2B5EF4-FFF2-40B4-BE49-F238E27FC236}">
                <a16:creationId xmlns:a16="http://schemas.microsoft.com/office/drawing/2014/main" id="{44FB2450-1BB5-1CB5-058D-1187A1210839}"/>
              </a:ext>
            </a:extLst>
          </p:cNvPr>
          <p:cNvSpPr>
            <a:spLocks noGrp="1"/>
          </p:cNvSpPr>
          <p:nvPr>
            <p:ph type="title"/>
          </p:nvPr>
        </p:nvSpPr>
        <p:spPr/>
        <p:txBody>
          <a:bodyPr/>
          <a:lstStyle/>
          <a:p>
            <a:r>
              <a:rPr lang="en-US" dirty="0"/>
              <a:t>… but </a:t>
            </a:r>
            <a:r>
              <a:rPr lang="en-US" i="1" dirty="0">
                <a:solidFill>
                  <a:schemeClr val="tx2">
                    <a:lumMod val="75000"/>
                  </a:schemeClr>
                </a:solidFill>
              </a:rPr>
              <a:t>DOES NOT</a:t>
            </a:r>
            <a:r>
              <a:rPr lang="en-US" dirty="0"/>
              <a:t> predict morphological</a:t>
            </a:r>
            <a:r>
              <a:rPr lang="en-US" dirty="0">
                <a:solidFill>
                  <a:srgbClr val="FFC000"/>
                </a:solidFill>
              </a:rPr>
              <a:t> </a:t>
            </a:r>
            <a:r>
              <a:rPr lang="en-US" b="1" dirty="0">
                <a:solidFill>
                  <a:schemeClr val="accent6">
                    <a:lumMod val="60000"/>
                    <a:lumOff val="40000"/>
                  </a:schemeClr>
                </a:solidFill>
              </a:rPr>
              <a:t>an</a:t>
            </a:r>
          </a:p>
        </p:txBody>
      </p:sp>
      <p:sp>
        <p:nvSpPr>
          <p:cNvPr id="4" name="Slide Number Placeholder 3">
            <a:extLst>
              <a:ext uri="{FF2B5EF4-FFF2-40B4-BE49-F238E27FC236}">
                <a16:creationId xmlns:a16="http://schemas.microsoft.com/office/drawing/2014/main" id="{37292ECA-9542-6D09-D9B7-4DBF17C3810F}"/>
              </a:ext>
            </a:extLst>
          </p:cNvPr>
          <p:cNvSpPr>
            <a:spLocks noGrp="1"/>
          </p:cNvSpPr>
          <p:nvPr>
            <p:ph type="sldNum" sz="quarter" idx="12"/>
          </p:nvPr>
        </p:nvSpPr>
        <p:spPr/>
        <p:txBody>
          <a:bodyPr/>
          <a:lstStyle/>
          <a:p>
            <a:fld id="{330EA680-D336-4FF7-8B7A-9848BB0A1C32}" type="slidenum">
              <a:rPr lang="en-US" smtClean="0">
                <a:solidFill>
                  <a:schemeClr val="bg1"/>
                </a:solidFill>
              </a:rPr>
              <a:t>10</a:t>
            </a:fld>
            <a:endParaRPr lang="en-US" dirty="0">
              <a:solidFill>
                <a:schemeClr val="bg1"/>
              </a:solidFill>
            </a:endParaRPr>
          </a:p>
        </p:txBody>
      </p:sp>
      <p:sp>
        <p:nvSpPr>
          <p:cNvPr id="82" name="Rectangle 81">
            <a:extLst>
              <a:ext uri="{FF2B5EF4-FFF2-40B4-BE49-F238E27FC236}">
                <a16:creationId xmlns:a16="http://schemas.microsoft.com/office/drawing/2014/main" id="{25B2AA11-EDEE-1428-EAB7-D17A43EB6E4E}"/>
              </a:ext>
            </a:extLst>
          </p:cNvPr>
          <p:cNvSpPr/>
          <p:nvPr/>
        </p:nvSpPr>
        <p:spPr>
          <a:xfrm>
            <a:off x="4150460" y="5695951"/>
            <a:ext cx="353481" cy="6092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32B467-F7D9-D493-9E88-A4900A4C20CC}"/>
              </a:ext>
            </a:extLst>
          </p:cNvPr>
          <p:cNvSpPr/>
          <p:nvPr/>
        </p:nvSpPr>
        <p:spPr>
          <a:xfrm>
            <a:off x="3503974" y="3425992"/>
            <a:ext cx="1307592" cy="2220080"/>
          </a:xfrm>
          <a:prstGeom prst="rect">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Up-Down 14">
            <a:extLst>
              <a:ext uri="{FF2B5EF4-FFF2-40B4-BE49-F238E27FC236}">
                <a16:creationId xmlns:a16="http://schemas.microsoft.com/office/drawing/2014/main" id="{C5C617FA-DDA3-DC33-83E4-DE6EFFF9E657}"/>
              </a:ext>
            </a:extLst>
          </p:cNvPr>
          <p:cNvSpPr/>
          <p:nvPr/>
        </p:nvSpPr>
        <p:spPr>
          <a:xfrm>
            <a:off x="1978440" y="2300543"/>
            <a:ext cx="484632" cy="3548714"/>
          </a:xfrm>
          <a:prstGeom prst="up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63A0979-D944-1BDE-AE18-888E86F9B7BA}"/>
              </a:ext>
            </a:extLst>
          </p:cNvPr>
          <p:cNvSpPr txBox="1"/>
          <p:nvPr/>
        </p:nvSpPr>
        <p:spPr>
          <a:xfrm>
            <a:off x="2002616" y="1960214"/>
            <a:ext cx="434735" cy="369332"/>
          </a:xfrm>
          <a:prstGeom prst="rect">
            <a:avLst/>
          </a:prstGeom>
          <a:noFill/>
          <a:ln>
            <a:noFill/>
          </a:ln>
        </p:spPr>
        <p:txBody>
          <a:bodyPr wrap="none" rtlCol="0">
            <a:spAutoFit/>
          </a:bodyPr>
          <a:lstStyle/>
          <a:p>
            <a:pPr algn="ctr"/>
            <a:r>
              <a:rPr lang="en-US" dirty="0">
                <a:solidFill>
                  <a:schemeClr val="bg1"/>
                </a:solidFill>
              </a:rPr>
              <a:t>an</a:t>
            </a:r>
          </a:p>
        </p:txBody>
      </p:sp>
      <p:sp>
        <p:nvSpPr>
          <p:cNvPr id="19" name="TextBox 18">
            <a:extLst>
              <a:ext uri="{FF2B5EF4-FFF2-40B4-BE49-F238E27FC236}">
                <a16:creationId xmlns:a16="http://schemas.microsoft.com/office/drawing/2014/main" id="{6D2B2B6E-710C-1233-7A3D-7ED9CEAB1750}"/>
              </a:ext>
            </a:extLst>
          </p:cNvPr>
          <p:cNvSpPr txBox="1"/>
          <p:nvPr/>
        </p:nvSpPr>
        <p:spPr>
          <a:xfrm>
            <a:off x="2073192" y="5853029"/>
            <a:ext cx="308097" cy="369332"/>
          </a:xfrm>
          <a:prstGeom prst="rect">
            <a:avLst/>
          </a:prstGeom>
          <a:noFill/>
          <a:ln>
            <a:noFill/>
          </a:ln>
        </p:spPr>
        <p:txBody>
          <a:bodyPr wrap="none" rtlCol="0">
            <a:spAutoFit/>
          </a:bodyPr>
          <a:lstStyle/>
          <a:p>
            <a:pPr algn="ctr"/>
            <a:r>
              <a:rPr lang="en-US" dirty="0">
                <a:solidFill>
                  <a:schemeClr val="bg1"/>
                </a:solidFill>
              </a:rPr>
              <a:t>a</a:t>
            </a:r>
          </a:p>
        </p:txBody>
      </p:sp>
      <p:sp>
        <p:nvSpPr>
          <p:cNvPr id="18" name="Rectangle: Rounded Corners 17">
            <a:extLst>
              <a:ext uri="{FF2B5EF4-FFF2-40B4-BE49-F238E27FC236}">
                <a16:creationId xmlns:a16="http://schemas.microsoft.com/office/drawing/2014/main" id="{F4C860A8-7363-7F80-2D5E-F6798F14E762}"/>
              </a:ext>
            </a:extLst>
          </p:cNvPr>
          <p:cNvSpPr/>
          <p:nvPr/>
        </p:nvSpPr>
        <p:spPr>
          <a:xfrm>
            <a:off x="3386138" y="3182290"/>
            <a:ext cx="2950369" cy="2804173"/>
          </a:xfrm>
          <a:prstGeom prst="roundRect">
            <a:avLst/>
          </a:prstGeom>
          <a:noFill/>
          <a:ln w="38100">
            <a:solidFill>
              <a:schemeClr val="tx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128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C7DCD-B891-DDCE-3158-BA514837B258}"/>
              </a:ext>
            </a:extLst>
          </p:cNvPr>
          <p:cNvSpPr>
            <a:spLocks noGrp="1"/>
          </p:cNvSpPr>
          <p:nvPr>
            <p:ph type="title"/>
          </p:nvPr>
        </p:nvSpPr>
        <p:spPr/>
        <p:txBody>
          <a:bodyPr/>
          <a:lstStyle/>
          <a:p>
            <a:r>
              <a:rPr lang="en-US" dirty="0"/>
              <a:t>Summary and Discussion</a:t>
            </a:r>
          </a:p>
        </p:txBody>
      </p:sp>
      <p:sp>
        <p:nvSpPr>
          <p:cNvPr id="6" name="Text Placeholder 5">
            <a:extLst>
              <a:ext uri="{FF2B5EF4-FFF2-40B4-BE49-F238E27FC236}">
                <a16:creationId xmlns:a16="http://schemas.microsoft.com/office/drawing/2014/main" id="{4F288408-DAAE-B8D8-5B5E-81B132F2F5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9B2E75-C5DB-4324-2BEE-31E2F80887A3}"/>
              </a:ext>
            </a:extLst>
          </p:cNvPr>
          <p:cNvSpPr>
            <a:spLocks noGrp="1"/>
          </p:cNvSpPr>
          <p:nvPr>
            <p:ph type="sldNum" sz="quarter" idx="12"/>
          </p:nvPr>
        </p:nvSpPr>
        <p:spPr/>
        <p:txBody>
          <a:bodyPr/>
          <a:lstStyle/>
          <a:p>
            <a:fld id="{330EA680-D336-4FF7-8B7A-9848BB0A1C32}" type="slidenum">
              <a:rPr lang="en-US" smtClean="0"/>
              <a:t>11</a:t>
            </a:fld>
            <a:endParaRPr lang="en-US"/>
          </a:p>
        </p:txBody>
      </p:sp>
    </p:spTree>
    <p:extLst>
      <p:ext uri="{BB962C8B-B14F-4D97-AF65-F5344CB8AC3E}">
        <p14:creationId xmlns:p14="http://schemas.microsoft.com/office/powerpoint/2010/main" val="3748077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3A68A-1EAB-A978-DBA9-3F193D3E99CC}"/>
              </a:ext>
            </a:extLst>
          </p:cNvPr>
          <p:cNvSpPr>
            <a:spLocks noGrp="1"/>
          </p:cNvSpPr>
          <p:nvPr>
            <p:ph type="title"/>
          </p:nvPr>
        </p:nvSpPr>
        <p:spPr/>
        <p:txBody>
          <a:bodyPr/>
          <a:lstStyle/>
          <a:p>
            <a:r>
              <a:rPr lang="en-US" dirty="0"/>
              <a:t>Key Findings</a:t>
            </a:r>
          </a:p>
        </p:txBody>
      </p:sp>
      <p:sp>
        <p:nvSpPr>
          <p:cNvPr id="3" name="Content Placeholder 2">
            <a:extLst>
              <a:ext uri="{FF2B5EF4-FFF2-40B4-BE49-F238E27FC236}">
                <a16:creationId xmlns:a16="http://schemas.microsoft.com/office/drawing/2014/main" id="{91EBD93F-E11C-3A09-13AA-D4C278CDFFA4}"/>
              </a:ext>
            </a:extLst>
          </p:cNvPr>
          <p:cNvSpPr>
            <a:spLocks noGrp="1"/>
          </p:cNvSpPr>
          <p:nvPr>
            <p:ph idx="1"/>
          </p:nvPr>
        </p:nvSpPr>
        <p:spPr/>
        <p:txBody>
          <a:bodyPr>
            <a:normAutofit/>
          </a:bodyPr>
          <a:lstStyle/>
          <a:p>
            <a:pPr marL="571500" indent="-571500">
              <a:buFont typeface="+mj-lt"/>
              <a:buAutoNum type="romanUcPeriod"/>
            </a:pPr>
            <a:r>
              <a:rPr lang="en-US" sz="2400" dirty="0"/>
              <a:t>UHM is a </a:t>
            </a:r>
            <a:r>
              <a:rPr lang="en-US" sz="2400" b="1" dirty="0"/>
              <a:t>sociolinguistic variable</a:t>
            </a:r>
            <a:r>
              <a:rPr lang="en-US" sz="2400" dirty="0"/>
              <a:t>,</a:t>
            </a:r>
            <a:r>
              <a:rPr lang="en-US" dirty="0"/>
              <a:t> </a:t>
            </a:r>
            <a:r>
              <a:rPr lang="en-US" sz="2400" b="1" dirty="0"/>
              <a:t>arbitrary</a:t>
            </a:r>
            <a:r>
              <a:rPr lang="en-US" sz="2400" dirty="0"/>
              <a:t> and </a:t>
            </a:r>
            <a:r>
              <a:rPr lang="en-US" sz="2400" b="1" dirty="0"/>
              <a:t>learned</a:t>
            </a:r>
            <a:endParaRPr lang="en-US" b="1" dirty="0"/>
          </a:p>
          <a:p>
            <a:pPr lvl="1"/>
            <a:r>
              <a:rPr lang="en-US" dirty="0"/>
              <a:t>Supports that </a:t>
            </a:r>
            <a:r>
              <a:rPr lang="en-US" b="1" dirty="0">
                <a:solidFill>
                  <a:srgbClr val="FFC000"/>
                </a:solidFill>
              </a:rPr>
              <a:t>change toward “um”</a:t>
            </a:r>
            <a:r>
              <a:rPr lang="en-US" dirty="0"/>
              <a:t> observed by </a:t>
            </a:r>
            <a:r>
              <a:rPr lang="en-US" dirty="0" err="1"/>
              <a:t>Fruehwald</a:t>
            </a:r>
            <a:r>
              <a:rPr lang="en-US" dirty="0"/>
              <a:t> </a:t>
            </a:r>
            <a:r>
              <a:rPr lang="en-US" sz="1800" dirty="0"/>
              <a:t>(2016)</a:t>
            </a:r>
            <a:r>
              <a:rPr lang="en-US" dirty="0"/>
              <a:t> and Wieling et al. </a:t>
            </a:r>
            <a:r>
              <a:rPr lang="en-US" sz="1800" dirty="0"/>
              <a:t>(2016)</a:t>
            </a:r>
            <a:r>
              <a:rPr lang="en-US" dirty="0"/>
              <a:t> elsewhere </a:t>
            </a:r>
            <a:r>
              <a:rPr lang="en-US" b="1" dirty="0">
                <a:solidFill>
                  <a:srgbClr val="FFC000"/>
                </a:solidFill>
              </a:rPr>
              <a:t>is ongoing in Michigan</a:t>
            </a:r>
          </a:p>
          <a:p>
            <a:pPr lvl="1"/>
            <a:r>
              <a:rPr lang="en-US" dirty="0"/>
              <a:t>“uh” and “um” are more like words than not </a:t>
            </a:r>
            <a:r>
              <a:rPr lang="en-US" sz="1800" dirty="0"/>
              <a:t>(Clark &amp; </a:t>
            </a:r>
            <a:r>
              <a:rPr lang="en-US" sz="1800" dirty="0" err="1"/>
              <a:t>Foxtree</a:t>
            </a:r>
            <a:r>
              <a:rPr lang="en-US" sz="1800" dirty="0"/>
              <a:t>, </a:t>
            </a:r>
            <a:r>
              <a:rPr lang="en-US" sz="1600" dirty="0"/>
              <a:t>2002)</a:t>
            </a:r>
          </a:p>
          <a:p>
            <a:pPr lvl="1"/>
            <a:endParaRPr lang="en-US" dirty="0"/>
          </a:p>
          <a:p>
            <a:pPr marL="514350" indent="-514350">
              <a:buFont typeface="+mj-lt"/>
              <a:buAutoNum type="romanUcPeriod"/>
            </a:pPr>
            <a:r>
              <a:rPr lang="en-US" sz="2400" dirty="0"/>
              <a:t>UHM is </a:t>
            </a:r>
            <a:r>
              <a:rPr lang="en-US" sz="2400" i="1" dirty="0"/>
              <a:t>specified</a:t>
            </a:r>
            <a:r>
              <a:rPr lang="en-US" sz="2400" dirty="0"/>
              <a:t> </a:t>
            </a:r>
            <a:r>
              <a:rPr lang="en-US" sz="2400" b="1" dirty="0">
                <a:solidFill>
                  <a:schemeClr val="accent5">
                    <a:lumMod val="60000"/>
                    <a:lumOff val="40000"/>
                  </a:schemeClr>
                </a:solidFill>
              </a:rPr>
              <a:t>during phonological spell-out</a:t>
            </a:r>
            <a:endParaRPr lang="en-US" b="1" dirty="0">
              <a:solidFill>
                <a:schemeClr val="accent5">
                  <a:lumMod val="60000"/>
                  <a:lumOff val="40000"/>
                </a:schemeClr>
              </a:solidFill>
            </a:endParaRPr>
          </a:p>
          <a:p>
            <a:pPr lvl="1"/>
            <a:r>
              <a:rPr lang="en-US" i="1" dirty="0">
                <a:solidFill>
                  <a:schemeClr val="tx2">
                    <a:lumMod val="75000"/>
                  </a:schemeClr>
                </a:solidFill>
              </a:rPr>
              <a:t>Post morphology</a:t>
            </a:r>
            <a:r>
              <a:rPr lang="en-US" dirty="0"/>
              <a:t>, but </a:t>
            </a:r>
            <a:r>
              <a:rPr lang="en-US" b="1" dirty="0">
                <a:solidFill>
                  <a:schemeClr val="accent5">
                    <a:lumMod val="60000"/>
                    <a:lumOff val="40000"/>
                  </a:schemeClr>
                </a:solidFill>
              </a:rPr>
              <a:t>within word level phonology</a:t>
            </a:r>
            <a:r>
              <a:rPr lang="en-US" dirty="0">
                <a:solidFill>
                  <a:schemeClr val="accent2">
                    <a:lumMod val="60000"/>
                    <a:lumOff val="40000"/>
                  </a:schemeClr>
                </a:solidFill>
              </a:rPr>
              <a:t> </a:t>
            </a:r>
            <a:r>
              <a:rPr lang="en-US" sz="1800" dirty="0"/>
              <a:t>(Pak, 2016)</a:t>
            </a:r>
            <a:endParaRPr lang="en-US" dirty="0"/>
          </a:p>
          <a:p>
            <a:pPr lvl="1"/>
            <a:r>
              <a:rPr lang="en-US" dirty="0"/>
              <a:t>Accounts for some of the strangeness observed by Levelt </a:t>
            </a:r>
            <a:r>
              <a:rPr lang="en-US" sz="1800" dirty="0"/>
              <a:t>(1983)</a:t>
            </a:r>
            <a:endParaRPr lang="en-US" dirty="0"/>
          </a:p>
        </p:txBody>
      </p:sp>
      <p:sp>
        <p:nvSpPr>
          <p:cNvPr id="4" name="Slide Number Placeholder 3">
            <a:extLst>
              <a:ext uri="{FF2B5EF4-FFF2-40B4-BE49-F238E27FC236}">
                <a16:creationId xmlns:a16="http://schemas.microsoft.com/office/drawing/2014/main" id="{2E132473-2ED0-9535-6352-6E3C4EA7A712}"/>
              </a:ext>
            </a:extLst>
          </p:cNvPr>
          <p:cNvSpPr>
            <a:spLocks noGrp="1"/>
          </p:cNvSpPr>
          <p:nvPr>
            <p:ph type="sldNum" sz="quarter" idx="12"/>
          </p:nvPr>
        </p:nvSpPr>
        <p:spPr/>
        <p:txBody>
          <a:bodyPr/>
          <a:lstStyle/>
          <a:p>
            <a:fld id="{330EA680-D336-4FF7-8B7A-9848BB0A1C32}" type="slidenum">
              <a:rPr lang="en-US" smtClean="0"/>
              <a:t>12</a:t>
            </a:fld>
            <a:endParaRPr lang="en-US"/>
          </a:p>
        </p:txBody>
      </p:sp>
    </p:spTree>
    <p:extLst>
      <p:ext uri="{BB962C8B-B14F-4D97-AF65-F5344CB8AC3E}">
        <p14:creationId xmlns:p14="http://schemas.microsoft.com/office/powerpoint/2010/main" val="95779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CF756-3AE3-3F33-BE48-B41666D44020}"/>
              </a:ext>
            </a:extLst>
          </p:cNvPr>
          <p:cNvSpPr>
            <a:spLocks noGrp="1"/>
          </p:cNvSpPr>
          <p:nvPr>
            <p:ph type="title"/>
          </p:nvPr>
        </p:nvSpPr>
        <p:spPr/>
        <p:txBody>
          <a:bodyPr/>
          <a:lstStyle/>
          <a:p>
            <a:r>
              <a:rPr lang="en-US"/>
              <a:t>References</a:t>
            </a:r>
          </a:p>
        </p:txBody>
      </p:sp>
      <p:sp>
        <p:nvSpPr>
          <p:cNvPr id="3" name="Content Placeholder 2">
            <a:extLst>
              <a:ext uri="{FF2B5EF4-FFF2-40B4-BE49-F238E27FC236}">
                <a16:creationId xmlns:a16="http://schemas.microsoft.com/office/drawing/2014/main" id="{327402C2-8B65-1B83-A089-686875DA8F5A}"/>
              </a:ext>
            </a:extLst>
          </p:cNvPr>
          <p:cNvSpPr>
            <a:spLocks noGrp="1"/>
          </p:cNvSpPr>
          <p:nvPr>
            <p:ph idx="1"/>
          </p:nvPr>
        </p:nvSpPr>
        <p:spPr>
          <a:xfrm>
            <a:off x="838200" y="1290577"/>
            <a:ext cx="10515600" cy="4886386"/>
          </a:xfrm>
        </p:spPr>
        <p:txBody>
          <a:bodyPr>
            <a:normAutofit fontScale="92500"/>
          </a:bodyPr>
          <a:lstStyle/>
          <a:p>
            <a:pPr>
              <a:lnSpc>
                <a:spcPct val="120000"/>
              </a:lnSpc>
              <a:spcBef>
                <a:spcPts val="0"/>
              </a:spcBef>
              <a:buNone/>
            </a:pPr>
            <a:r>
              <a:rPr lang="en-US" sz="800" dirty="0">
                <a:effectLst/>
              </a:rPr>
              <a:t>Ash, S., &amp; Myhill, J. (1986). Linguistic Correlates of Inter-Ethnic Contact. In D. Sankoff, </a:t>
            </a:r>
            <a:r>
              <a:rPr lang="en-US" sz="800" i="1" dirty="0">
                <a:effectLst/>
              </a:rPr>
              <a:t>Diversity and Diachrony</a:t>
            </a:r>
            <a:r>
              <a:rPr lang="en-US" sz="800" dirty="0">
                <a:effectLst/>
              </a:rPr>
              <a:t> (Vol. 53, pp. 33–44). John Benjamins Publishing Company.</a:t>
            </a:r>
          </a:p>
          <a:p>
            <a:pPr>
              <a:lnSpc>
                <a:spcPct val="120000"/>
              </a:lnSpc>
              <a:spcBef>
                <a:spcPts val="0"/>
              </a:spcBef>
              <a:buNone/>
            </a:pPr>
            <a:r>
              <a:rPr lang="en-US" sz="800" dirty="0">
                <a:effectLst/>
              </a:rPr>
              <a:t>Belz, M. (2023). Defining Filler Particles: A Phonetic Account of the Terminology, Form, and Grammatical Classification of “Filled Pauses.” </a:t>
            </a:r>
            <a:r>
              <a:rPr lang="en-US" sz="800" i="1" dirty="0">
                <a:effectLst/>
              </a:rPr>
              <a:t>Languages</a:t>
            </a:r>
            <a:r>
              <a:rPr lang="en-US" sz="800" dirty="0">
                <a:effectLst/>
              </a:rPr>
              <a:t>, </a:t>
            </a:r>
            <a:r>
              <a:rPr lang="en-US" sz="800" i="1" dirty="0">
                <a:effectLst/>
              </a:rPr>
              <a:t>8</a:t>
            </a:r>
            <a:r>
              <a:rPr lang="en-US" sz="800" dirty="0">
                <a:effectLst/>
              </a:rPr>
              <a:t>(1), 57. </a:t>
            </a:r>
            <a:r>
              <a:rPr lang="en-US" sz="800" dirty="0">
                <a:effectLst/>
                <a:hlinkClick r:id="rId2"/>
              </a:rPr>
              <a:t>https://doi.org/10.3390/languages8010057</a:t>
            </a:r>
            <a:endParaRPr lang="en-US" sz="800" dirty="0">
              <a:effectLst/>
            </a:endParaRPr>
          </a:p>
          <a:p>
            <a:pPr>
              <a:lnSpc>
                <a:spcPct val="120000"/>
              </a:lnSpc>
              <a:spcBef>
                <a:spcPts val="0"/>
              </a:spcBef>
              <a:buNone/>
            </a:pPr>
            <a:r>
              <a:rPr lang="en-US" sz="800" dirty="0">
                <a:effectLst/>
              </a:rPr>
              <a:t>Bolinger, D. L. (1946). Thoughts on “Yep” and ’Nope. </a:t>
            </a:r>
            <a:r>
              <a:rPr lang="en-US" sz="800" i="1" dirty="0">
                <a:effectLst/>
              </a:rPr>
              <a:t>American Speech</a:t>
            </a:r>
            <a:r>
              <a:rPr lang="en-US" sz="800" dirty="0">
                <a:effectLst/>
              </a:rPr>
              <a:t>, </a:t>
            </a:r>
            <a:r>
              <a:rPr lang="en-US" sz="800" i="1" dirty="0">
                <a:effectLst/>
              </a:rPr>
              <a:t>21</a:t>
            </a:r>
            <a:r>
              <a:rPr lang="en-US" sz="800" dirty="0">
                <a:effectLst/>
              </a:rPr>
              <a:t>(2), 90–95. </a:t>
            </a:r>
            <a:r>
              <a:rPr lang="en-US" sz="800" dirty="0">
                <a:effectLst/>
                <a:hlinkClick r:id="rId3"/>
              </a:rPr>
              <a:t>https://doi.org/10.2307/486479</a:t>
            </a:r>
            <a:endParaRPr lang="en-US" sz="800" dirty="0">
              <a:effectLst/>
            </a:endParaRPr>
          </a:p>
          <a:p>
            <a:pPr>
              <a:lnSpc>
                <a:spcPct val="120000"/>
              </a:lnSpc>
              <a:spcBef>
                <a:spcPts val="0"/>
              </a:spcBef>
              <a:buNone/>
            </a:pPr>
            <a:r>
              <a:rPr lang="en-US" sz="800" dirty="0"/>
              <a:t>Braginsky, M., Sanchez, A., and Yurovsky, D. (2022). </a:t>
            </a:r>
            <a:r>
              <a:rPr lang="en-US" sz="800" i="1" dirty="0" err="1"/>
              <a:t>childesr</a:t>
            </a:r>
            <a:r>
              <a:rPr lang="en-US" sz="800" i="1" dirty="0"/>
              <a:t>: Accessing the ’CHILDES’ Database</a:t>
            </a:r>
            <a:r>
              <a:rPr lang="en-US" sz="800" dirty="0"/>
              <a:t>.</a:t>
            </a:r>
            <a:endParaRPr lang="en-US" sz="800" dirty="0">
              <a:effectLst/>
            </a:endParaRPr>
          </a:p>
          <a:p>
            <a:pPr>
              <a:lnSpc>
                <a:spcPct val="120000"/>
              </a:lnSpc>
              <a:spcBef>
                <a:spcPts val="0"/>
              </a:spcBef>
              <a:buNone/>
            </a:pPr>
            <a:r>
              <a:rPr lang="en-US" sz="800" dirty="0">
                <a:effectLst/>
              </a:rPr>
              <a:t>Campbell-Kibler, K. (2016). Towards a Cognitively Realistic Model of Meaningful Sociolinguistic Variation. In A. M. Babel (Ed.), </a:t>
            </a:r>
            <a:r>
              <a:rPr lang="en-US" sz="800" i="1" dirty="0">
                <a:effectLst/>
              </a:rPr>
              <a:t>Awareness and Control in Sociolinguistic Research</a:t>
            </a:r>
            <a:r>
              <a:rPr lang="en-US" sz="800" dirty="0">
                <a:effectLst/>
              </a:rPr>
              <a:t> (pp. 123–151). Cambridge University Press. </a:t>
            </a:r>
            <a:r>
              <a:rPr lang="en-US" sz="800" dirty="0">
                <a:effectLst/>
                <a:hlinkClick r:id="rId4"/>
              </a:rPr>
              <a:t>https://doi.org/10.1017/CBO9781139680448.008</a:t>
            </a:r>
            <a:endParaRPr lang="en-US" sz="800" dirty="0">
              <a:effectLst/>
            </a:endParaRPr>
          </a:p>
          <a:p>
            <a:pPr>
              <a:lnSpc>
                <a:spcPct val="120000"/>
              </a:lnSpc>
              <a:spcBef>
                <a:spcPts val="0"/>
              </a:spcBef>
              <a:buNone/>
            </a:pPr>
            <a:r>
              <a:rPr lang="en-US" sz="800" dirty="0">
                <a:effectLst/>
              </a:rPr>
              <a:t>Clark, H. H., &amp; </a:t>
            </a:r>
            <a:r>
              <a:rPr lang="en-US" sz="800" dirty="0" err="1">
                <a:effectLst/>
              </a:rPr>
              <a:t>Foxtree</a:t>
            </a:r>
            <a:r>
              <a:rPr lang="en-US" sz="800" dirty="0">
                <a:effectLst/>
              </a:rPr>
              <a:t>, J. E. (2002). Using uh and um in spontaneous speaking. </a:t>
            </a:r>
            <a:r>
              <a:rPr lang="en-US" sz="800" i="1" dirty="0">
                <a:effectLst/>
              </a:rPr>
              <a:t>Cognition</a:t>
            </a:r>
            <a:r>
              <a:rPr lang="en-US" sz="800" dirty="0">
                <a:effectLst/>
              </a:rPr>
              <a:t>, </a:t>
            </a:r>
            <a:r>
              <a:rPr lang="en-US" sz="800" i="1" dirty="0">
                <a:effectLst/>
              </a:rPr>
              <a:t>84</a:t>
            </a:r>
            <a:r>
              <a:rPr lang="en-US" sz="800" dirty="0">
                <a:effectLst/>
              </a:rPr>
              <a:t>(1), 73–111. </a:t>
            </a:r>
            <a:r>
              <a:rPr lang="en-US" sz="800" dirty="0">
                <a:effectLst/>
                <a:hlinkClick r:id="rId5"/>
              </a:rPr>
              <a:t>https://doi.org/10.1016/S0010-0277(02)00017-3</a:t>
            </a:r>
            <a:endParaRPr lang="en-US" sz="800" dirty="0">
              <a:effectLst/>
            </a:endParaRPr>
          </a:p>
          <a:p>
            <a:pPr>
              <a:lnSpc>
                <a:spcPct val="120000"/>
              </a:lnSpc>
              <a:spcBef>
                <a:spcPts val="0"/>
              </a:spcBef>
              <a:buNone/>
            </a:pPr>
            <a:r>
              <a:rPr lang="en-US" sz="800" dirty="0">
                <a:effectLst/>
              </a:rPr>
              <a:t>Corley, M., &amp; Stewart, O. W. (2008). Hesitation Disfluencies in Spontaneous Speech: The Meaning of um. </a:t>
            </a:r>
            <a:r>
              <a:rPr lang="en-US" sz="800" i="1" dirty="0">
                <a:effectLst/>
              </a:rPr>
              <a:t>Language and Linguistics Compass</a:t>
            </a:r>
            <a:r>
              <a:rPr lang="en-US" sz="800" dirty="0">
                <a:effectLst/>
              </a:rPr>
              <a:t>, </a:t>
            </a:r>
            <a:r>
              <a:rPr lang="en-US" sz="800" i="1" dirty="0">
                <a:effectLst/>
              </a:rPr>
              <a:t>2</a:t>
            </a:r>
            <a:r>
              <a:rPr lang="en-US" sz="800" dirty="0">
                <a:effectLst/>
              </a:rPr>
              <a:t>(4), 589–602. </a:t>
            </a:r>
            <a:r>
              <a:rPr lang="en-US" sz="800" dirty="0">
                <a:effectLst/>
                <a:hlinkClick r:id="rId6"/>
              </a:rPr>
              <a:t>https://doi.org/10.1111/j.1749-818X.2008.00068.x</a:t>
            </a:r>
            <a:endParaRPr lang="en-US" sz="800" dirty="0">
              <a:effectLst/>
            </a:endParaRPr>
          </a:p>
          <a:p>
            <a:pPr>
              <a:lnSpc>
                <a:spcPct val="120000"/>
              </a:lnSpc>
              <a:spcBef>
                <a:spcPts val="0"/>
              </a:spcBef>
              <a:buNone/>
            </a:pPr>
            <a:r>
              <a:rPr lang="en-US" sz="800" dirty="0">
                <a:effectLst/>
              </a:rPr>
              <a:t>Cox, F., Penney, J., &amp; Palethorpe, S. (2023). Fifty years of change to prevocalic definite article </a:t>
            </a:r>
            <a:r>
              <a:rPr lang="en-US" sz="800" dirty="0" err="1">
                <a:effectLst/>
              </a:rPr>
              <a:t>allomorphy</a:t>
            </a:r>
            <a:r>
              <a:rPr lang="en-US" sz="800" dirty="0">
                <a:effectLst/>
              </a:rPr>
              <a:t> in Australian English. </a:t>
            </a:r>
            <a:r>
              <a:rPr lang="en-US" sz="800" i="1" dirty="0">
                <a:effectLst/>
              </a:rPr>
              <a:t>Journal of the International Phonetic Association</a:t>
            </a:r>
            <a:r>
              <a:rPr lang="en-US" sz="800" dirty="0">
                <a:effectLst/>
              </a:rPr>
              <a:t>, </a:t>
            </a:r>
            <a:r>
              <a:rPr lang="en-US" sz="800" i="1" dirty="0">
                <a:effectLst/>
              </a:rPr>
              <a:t>53</a:t>
            </a:r>
            <a:r>
              <a:rPr lang="en-US" sz="800" dirty="0">
                <a:effectLst/>
              </a:rPr>
              <a:t>(3), 804–834. </a:t>
            </a:r>
            <a:r>
              <a:rPr lang="en-US" sz="800" dirty="0">
                <a:effectLst/>
                <a:hlinkClick r:id="rId7"/>
              </a:rPr>
              <a:t>https://doi.org/10.1017/S002510032200007X</a:t>
            </a:r>
            <a:endParaRPr lang="en-US" sz="800" dirty="0">
              <a:effectLst/>
            </a:endParaRPr>
          </a:p>
          <a:p>
            <a:pPr>
              <a:lnSpc>
                <a:spcPct val="120000"/>
              </a:lnSpc>
              <a:spcBef>
                <a:spcPts val="0"/>
              </a:spcBef>
              <a:buNone/>
            </a:pPr>
            <a:r>
              <a:rPr lang="en-US" sz="800" dirty="0" err="1">
                <a:effectLst/>
              </a:rPr>
              <a:t>Fruehwald</a:t>
            </a:r>
            <a:r>
              <a:rPr lang="en-US" sz="800" dirty="0">
                <a:effectLst/>
              </a:rPr>
              <a:t>, J. (2016). </a:t>
            </a:r>
            <a:r>
              <a:rPr lang="en-US" sz="800" i="1" dirty="0">
                <a:effectLst/>
              </a:rPr>
              <a:t>Filled Pause Choice as a Sociolinguistic Variable</a:t>
            </a:r>
            <a:r>
              <a:rPr lang="en-US" sz="800" dirty="0">
                <a:effectLst/>
              </a:rPr>
              <a:t>. (6). </a:t>
            </a:r>
            <a:r>
              <a:rPr lang="en-US" sz="800" dirty="0">
                <a:effectLst/>
                <a:hlinkClick r:id="rId8"/>
              </a:rPr>
              <a:t>https://repository.upenn.edu/handle/20.500.14332/45126</a:t>
            </a:r>
            <a:endParaRPr lang="en-US" sz="800" dirty="0">
              <a:effectLst/>
            </a:endParaRPr>
          </a:p>
          <a:p>
            <a:pPr>
              <a:lnSpc>
                <a:spcPct val="120000"/>
              </a:lnSpc>
              <a:spcBef>
                <a:spcPts val="0"/>
              </a:spcBef>
              <a:buNone/>
            </a:pPr>
            <a:r>
              <a:rPr lang="en-US" sz="800" dirty="0" err="1">
                <a:effectLst/>
              </a:rPr>
              <a:t>Gabrielatos</a:t>
            </a:r>
            <a:r>
              <a:rPr lang="en-US" sz="800" dirty="0">
                <a:effectLst/>
              </a:rPr>
              <a:t>, C., Torgersen, E. N., Hoffmann, S., &amp; Fox, S. (2010). A Corpus-Based Sociolinguistic Study of Indefinite Article Forms in London English. </a:t>
            </a:r>
            <a:r>
              <a:rPr lang="en-US" sz="800" i="1" dirty="0">
                <a:effectLst/>
              </a:rPr>
              <a:t>Journal of English Linguistics</a:t>
            </a:r>
            <a:r>
              <a:rPr lang="en-US" sz="800" dirty="0">
                <a:effectLst/>
              </a:rPr>
              <a:t>, </a:t>
            </a:r>
            <a:r>
              <a:rPr lang="en-US" sz="800" i="1" dirty="0">
                <a:effectLst/>
              </a:rPr>
              <a:t>38</a:t>
            </a:r>
            <a:r>
              <a:rPr lang="en-US" sz="800" dirty="0">
                <a:effectLst/>
              </a:rPr>
              <a:t>(4), 297–334. </a:t>
            </a:r>
            <a:r>
              <a:rPr lang="en-US" sz="800" dirty="0">
                <a:effectLst/>
                <a:hlinkClick r:id="rId9"/>
              </a:rPr>
              <a:t>https://doi.org/10.1177/0075424209352729</a:t>
            </a:r>
            <a:endParaRPr lang="en-US" sz="800" dirty="0">
              <a:effectLst/>
            </a:endParaRPr>
          </a:p>
          <a:p>
            <a:pPr>
              <a:lnSpc>
                <a:spcPct val="120000"/>
              </a:lnSpc>
              <a:spcBef>
                <a:spcPts val="0"/>
              </a:spcBef>
              <a:buNone/>
            </a:pPr>
            <a:r>
              <a:rPr lang="en-US" sz="800" dirty="0" err="1">
                <a:effectLst/>
              </a:rPr>
              <a:t>Gadanidis</a:t>
            </a:r>
            <a:r>
              <a:rPr lang="en-US" sz="800" dirty="0">
                <a:effectLst/>
              </a:rPr>
              <a:t>, T. (2018). </a:t>
            </a:r>
            <a:r>
              <a:rPr lang="en-US" sz="800" i="1" dirty="0">
                <a:effectLst/>
              </a:rPr>
              <a:t>Um, about that, uh, variable</a:t>
            </a:r>
            <a:r>
              <a:rPr lang="en-US" sz="800" dirty="0">
                <a:effectLst/>
              </a:rPr>
              <a:t> [University of Toronto]. </a:t>
            </a:r>
            <a:r>
              <a:rPr lang="en-US" sz="800" dirty="0">
                <a:effectLst/>
                <a:hlinkClick r:id="rId10"/>
              </a:rPr>
              <a:t>https://twpl.library.utoronto.ca/index.php/twpl/article/download/38599/29430</a:t>
            </a:r>
            <a:endParaRPr lang="en-US" sz="800" dirty="0">
              <a:effectLst/>
            </a:endParaRPr>
          </a:p>
          <a:p>
            <a:pPr>
              <a:lnSpc>
                <a:spcPct val="120000"/>
              </a:lnSpc>
              <a:spcBef>
                <a:spcPts val="0"/>
              </a:spcBef>
              <a:buNone/>
            </a:pPr>
            <a:r>
              <a:rPr lang="en-US" sz="800" dirty="0" err="1">
                <a:effectLst/>
              </a:rPr>
              <a:t>Gadanidis</a:t>
            </a:r>
            <a:r>
              <a:rPr lang="en-US" sz="800" dirty="0">
                <a:effectLst/>
              </a:rPr>
              <a:t>, T. (2025). </a:t>
            </a:r>
            <a:r>
              <a:rPr lang="en-US" sz="800" i="1" dirty="0">
                <a:effectLst/>
              </a:rPr>
              <a:t>Listener and reader perceptions of um and uh</a:t>
            </a:r>
            <a:r>
              <a:rPr lang="en-US" sz="800" dirty="0">
                <a:effectLst/>
              </a:rPr>
              <a:t>. </a:t>
            </a:r>
            <a:r>
              <a:rPr lang="en-US" sz="800" dirty="0">
                <a:effectLst/>
                <a:hlinkClick r:id="rId11"/>
              </a:rPr>
              <a:t>https://doi.org/10.1075/prag.23060.gad</a:t>
            </a:r>
            <a:endParaRPr lang="en-US" sz="800" dirty="0">
              <a:effectLst/>
            </a:endParaRPr>
          </a:p>
          <a:p>
            <a:pPr>
              <a:lnSpc>
                <a:spcPct val="120000"/>
              </a:lnSpc>
              <a:spcBef>
                <a:spcPts val="0"/>
              </a:spcBef>
              <a:buNone/>
            </a:pPr>
            <a:r>
              <a:rPr lang="en-US" sz="800" dirty="0">
                <a:effectLst/>
              </a:rPr>
              <a:t>Gan, Q., &amp; Travis, C. (2022, December 16). Ethnicity and social class in pre-vocalic the in Australian English. </a:t>
            </a:r>
            <a:r>
              <a:rPr lang="en-US" sz="800" i="1" dirty="0">
                <a:effectLst/>
              </a:rPr>
              <a:t>Proceedings of the Eighteenth Australasian International Conference on Speech Science and Technology</a:t>
            </a:r>
            <a:r>
              <a:rPr lang="en-US" sz="800" dirty="0">
                <a:effectLst/>
              </a:rPr>
              <a:t>. Australasian Speech Science and Technology Association.</a:t>
            </a:r>
          </a:p>
          <a:p>
            <a:pPr>
              <a:lnSpc>
                <a:spcPct val="120000"/>
              </a:lnSpc>
              <a:spcBef>
                <a:spcPts val="0"/>
              </a:spcBef>
              <a:buNone/>
            </a:pPr>
            <a:r>
              <a:rPr lang="en-US" sz="800" dirty="0">
                <a:effectLst/>
              </a:rPr>
              <a:t>Hudson Kam, C. L., &amp; Edwards, N. A. (2008). The use of uh and um by 3- and 4-year-old native English-speaking children: Not quite right but not completely wrong. </a:t>
            </a:r>
            <a:r>
              <a:rPr lang="en-US" sz="800" i="1" dirty="0">
                <a:effectLst/>
              </a:rPr>
              <a:t>First Language</a:t>
            </a:r>
            <a:r>
              <a:rPr lang="en-US" sz="800" dirty="0">
                <a:effectLst/>
              </a:rPr>
              <a:t>, </a:t>
            </a:r>
            <a:r>
              <a:rPr lang="en-US" sz="800" i="1" dirty="0">
                <a:effectLst/>
              </a:rPr>
              <a:t>28</a:t>
            </a:r>
            <a:r>
              <a:rPr lang="en-US" sz="800" dirty="0">
                <a:effectLst/>
              </a:rPr>
              <a:t>(3), 313–327. </a:t>
            </a:r>
            <a:r>
              <a:rPr lang="en-US" sz="800" dirty="0">
                <a:effectLst/>
                <a:hlinkClick r:id="rId12"/>
              </a:rPr>
              <a:t>https://doi.org/10.1177/0142723708091149</a:t>
            </a:r>
            <a:endParaRPr lang="en-US" sz="800" dirty="0">
              <a:effectLst/>
            </a:endParaRPr>
          </a:p>
          <a:p>
            <a:pPr>
              <a:lnSpc>
                <a:spcPct val="120000"/>
              </a:lnSpc>
              <a:spcBef>
                <a:spcPts val="0"/>
              </a:spcBef>
              <a:buNone/>
            </a:pPr>
            <a:r>
              <a:rPr lang="en-US" sz="800" dirty="0">
                <a:effectLst/>
              </a:rPr>
              <a:t>Keating, P. A., Byrd, D., Flemming, E., &amp; </a:t>
            </a:r>
            <a:r>
              <a:rPr lang="en-US" sz="800" dirty="0" err="1">
                <a:effectLst/>
              </a:rPr>
              <a:t>Todaka</a:t>
            </a:r>
            <a:r>
              <a:rPr lang="en-US" sz="800" dirty="0">
                <a:effectLst/>
              </a:rPr>
              <a:t>, Y. (1994). Phonetic analyses of word and segment variation using the TIMIT corpus of American </a:t>
            </a:r>
            <a:r>
              <a:rPr lang="en-US" sz="800" dirty="0" err="1">
                <a:effectLst/>
              </a:rPr>
              <a:t>english</a:t>
            </a:r>
            <a:r>
              <a:rPr lang="en-US" sz="800" dirty="0">
                <a:effectLst/>
              </a:rPr>
              <a:t>. </a:t>
            </a:r>
            <a:r>
              <a:rPr lang="en-US" sz="800" i="1" dirty="0">
                <a:effectLst/>
              </a:rPr>
              <a:t>Speech Communication</a:t>
            </a:r>
            <a:r>
              <a:rPr lang="en-US" sz="800" dirty="0">
                <a:effectLst/>
              </a:rPr>
              <a:t>, </a:t>
            </a:r>
            <a:r>
              <a:rPr lang="en-US" sz="800" i="1" dirty="0">
                <a:effectLst/>
              </a:rPr>
              <a:t>14</a:t>
            </a:r>
            <a:r>
              <a:rPr lang="en-US" sz="800" dirty="0">
                <a:effectLst/>
              </a:rPr>
              <a:t>(2), 131–142. </a:t>
            </a:r>
            <a:r>
              <a:rPr lang="en-US" sz="800" dirty="0">
                <a:effectLst/>
                <a:hlinkClick r:id="rId13"/>
              </a:rPr>
              <a:t>https://doi.org/10.1016/0167-6393(94)90004-3</a:t>
            </a:r>
            <a:endParaRPr lang="en-US" sz="800" dirty="0">
              <a:effectLst/>
            </a:endParaRPr>
          </a:p>
          <a:p>
            <a:pPr>
              <a:lnSpc>
                <a:spcPct val="120000"/>
              </a:lnSpc>
              <a:spcBef>
                <a:spcPts val="0"/>
              </a:spcBef>
              <a:buNone/>
            </a:pPr>
            <a:r>
              <a:rPr lang="en-US" sz="800" dirty="0">
                <a:effectLst/>
              </a:rPr>
              <a:t>Kidd, C., White, K. S., &amp; Aslin, R. N. (2011). Toddlers use speech disfluencies to predict speakers’ referential intentions. </a:t>
            </a:r>
            <a:r>
              <a:rPr lang="en-US" sz="800" i="1" dirty="0">
                <a:effectLst/>
              </a:rPr>
              <a:t>Developmental Science</a:t>
            </a:r>
            <a:r>
              <a:rPr lang="en-US" sz="800" dirty="0">
                <a:effectLst/>
              </a:rPr>
              <a:t>, </a:t>
            </a:r>
            <a:r>
              <a:rPr lang="en-US" sz="800" i="1" dirty="0">
                <a:effectLst/>
              </a:rPr>
              <a:t>14</a:t>
            </a:r>
            <a:r>
              <a:rPr lang="en-US" sz="800" dirty="0">
                <a:effectLst/>
              </a:rPr>
              <a:t>(4), 925–934. </a:t>
            </a:r>
            <a:r>
              <a:rPr lang="en-US" sz="800" dirty="0">
                <a:effectLst/>
                <a:hlinkClick r:id="rId14"/>
              </a:rPr>
              <a:t>https://doi.org/10.1111/j.1467-7687.2011.01049.x</a:t>
            </a:r>
            <a:endParaRPr lang="en-US" sz="800" dirty="0">
              <a:effectLst/>
            </a:endParaRPr>
          </a:p>
          <a:p>
            <a:pPr>
              <a:lnSpc>
                <a:spcPct val="120000"/>
              </a:lnSpc>
              <a:spcBef>
                <a:spcPts val="0"/>
              </a:spcBef>
              <a:buNone/>
            </a:pPr>
            <a:r>
              <a:rPr lang="en-US" sz="800" dirty="0"/>
              <a:t>Labov, W., Sankoff, G., and Yang, C. (2025). On the learnability of linguistic variation. </a:t>
            </a:r>
            <a:endParaRPr lang="en-US" sz="800" dirty="0">
              <a:effectLst/>
            </a:endParaRPr>
          </a:p>
          <a:p>
            <a:pPr>
              <a:lnSpc>
                <a:spcPct val="120000"/>
              </a:lnSpc>
              <a:spcBef>
                <a:spcPts val="0"/>
              </a:spcBef>
              <a:buNone/>
            </a:pPr>
            <a:r>
              <a:rPr lang="en-US" sz="800" dirty="0">
                <a:effectLst/>
              </a:rPr>
              <a:t>Levelt, W. (1983). Monitoring and self-repair in speech. </a:t>
            </a:r>
            <a:r>
              <a:rPr lang="en-US" sz="800" i="1" dirty="0">
                <a:effectLst/>
              </a:rPr>
              <a:t>Cognition</a:t>
            </a:r>
            <a:r>
              <a:rPr lang="en-US" sz="800" dirty="0">
                <a:effectLst/>
              </a:rPr>
              <a:t>, </a:t>
            </a:r>
            <a:r>
              <a:rPr lang="en-US" sz="800" i="1" dirty="0">
                <a:effectLst/>
              </a:rPr>
              <a:t>14</a:t>
            </a:r>
            <a:r>
              <a:rPr lang="en-US" sz="800" dirty="0">
                <a:effectLst/>
              </a:rPr>
              <a:t>(1), 41–104. </a:t>
            </a:r>
            <a:r>
              <a:rPr lang="en-US" sz="800" dirty="0">
                <a:effectLst/>
                <a:hlinkClick r:id="rId15"/>
              </a:rPr>
              <a:t>https://doi.org/10.1016/0010-0277(83)90026-4</a:t>
            </a:r>
            <a:endParaRPr lang="en-US" sz="800" dirty="0">
              <a:effectLst/>
            </a:endParaRPr>
          </a:p>
          <a:p>
            <a:pPr>
              <a:lnSpc>
                <a:spcPct val="120000"/>
              </a:lnSpc>
              <a:spcBef>
                <a:spcPts val="0"/>
              </a:spcBef>
              <a:buNone/>
            </a:pPr>
            <a:r>
              <a:rPr lang="en-US" sz="800" dirty="0"/>
              <a:t>Levelt, W. J. (1992). Accessing words in speech production: Stages, processes and representations. </a:t>
            </a:r>
            <a:r>
              <a:rPr lang="en-US" sz="800" i="1" dirty="0"/>
              <a:t>Cognition</a:t>
            </a:r>
            <a:r>
              <a:rPr lang="en-US" sz="800" dirty="0"/>
              <a:t>, </a:t>
            </a:r>
            <a:r>
              <a:rPr lang="en-US" sz="800" i="1" dirty="0"/>
              <a:t>42</a:t>
            </a:r>
            <a:r>
              <a:rPr lang="en-US" sz="800" dirty="0"/>
              <a:t>(1-3):1–22.</a:t>
            </a:r>
            <a:endParaRPr lang="en-US" sz="800" dirty="0">
              <a:effectLst/>
            </a:endParaRPr>
          </a:p>
          <a:p>
            <a:pPr>
              <a:lnSpc>
                <a:spcPct val="120000"/>
              </a:lnSpc>
              <a:spcBef>
                <a:spcPts val="0"/>
              </a:spcBef>
              <a:buNone/>
            </a:pPr>
            <a:r>
              <a:rPr lang="en-US" sz="800" dirty="0">
                <a:effectLst/>
              </a:rPr>
              <a:t>Levelt, W. J. M. (2000). Producing spoken language: A blueprint of the speaker. In C. M. Brown &amp; P. </a:t>
            </a:r>
            <a:r>
              <a:rPr lang="en-US" sz="800" dirty="0" err="1">
                <a:effectLst/>
              </a:rPr>
              <a:t>Hagoort</a:t>
            </a:r>
            <a:r>
              <a:rPr lang="en-US" sz="800" dirty="0">
                <a:effectLst/>
              </a:rPr>
              <a:t> (Eds.), </a:t>
            </a:r>
            <a:r>
              <a:rPr lang="en-US" sz="800" i="1" dirty="0">
                <a:effectLst/>
              </a:rPr>
              <a:t>The Neurocognition of Language</a:t>
            </a:r>
            <a:r>
              <a:rPr lang="en-US" sz="800" dirty="0">
                <a:effectLst/>
              </a:rPr>
              <a:t> (pp. 82–122). Oxford University Press. </a:t>
            </a:r>
            <a:r>
              <a:rPr lang="en-US" sz="800" dirty="0">
                <a:effectLst/>
                <a:hlinkClick r:id="rId16"/>
              </a:rPr>
              <a:t>https://doi.org/10.1093/acprof:oso/9780198507932.003.0004</a:t>
            </a:r>
            <a:endParaRPr lang="en-US" sz="800" dirty="0">
              <a:effectLst/>
            </a:endParaRPr>
          </a:p>
          <a:p>
            <a:pPr>
              <a:lnSpc>
                <a:spcPct val="120000"/>
              </a:lnSpc>
              <a:spcBef>
                <a:spcPts val="0"/>
              </a:spcBef>
              <a:buNone/>
            </a:pPr>
            <a:r>
              <a:rPr lang="en-US" sz="800" dirty="0" err="1"/>
              <a:t>MacWhinney</a:t>
            </a:r>
            <a:r>
              <a:rPr lang="en-US" sz="800" dirty="0"/>
              <a:t>, B. (2000). </a:t>
            </a:r>
            <a:r>
              <a:rPr lang="en-US" sz="800" i="1" dirty="0"/>
              <a:t>The CHILDES project: Tools for analyzing talk</a:t>
            </a:r>
            <a:r>
              <a:rPr lang="en-US" sz="800" dirty="0"/>
              <a:t>. Lawrence Erlbaum Associates, </a:t>
            </a:r>
            <a:r>
              <a:rPr lang="en-US" sz="800" dirty="0" err="1"/>
              <a:t>Manwah</a:t>
            </a:r>
            <a:r>
              <a:rPr lang="en-US" sz="800" dirty="0"/>
              <a:t>, NJ, third edition </a:t>
            </a:r>
            <a:r>
              <a:rPr lang="en-US" sz="800" dirty="0" err="1"/>
              <a:t>edition</a:t>
            </a:r>
            <a:r>
              <a:rPr lang="en-US" sz="800" dirty="0"/>
              <a:t>.</a:t>
            </a:r>
            <a:endParaRPr lang="en-US" sz="800" dirty="0">
              <a:effectLst/>
            </a:endParaRPr>
          </a:p>
          <a:p>
            <a:pPr>
              <a:lnSpc>
                <a:spcPct val="120000"/>
              </a:lnSpc>
              <a:spcBef>
                <a:spcPts val="0"/>
              </a:spcBef>
              <a:buNone/>
            </a:pPr>
            <a:r>
              <a:rPr lang="en-US" sz="800" dirty="0" err="1">
                <a:effectLst/>
              </a:rPr>
              <a:t>MacWhinney</a:t>
            </a:r>
            <a:r>
              <a:rPr lang="en-US" sz="800" dirty="0">
                <a:effectLst/>
              </a:rPr>
              <a:t>, B., &amp; </a:t>
            </a:r>
            <a:r>
              <a:rPr lang="en-US" sz="800" dirty="0" err="1">
                <a:effectLst/>
              </a:rPr>
              <a:t>Osser</a:t>
            </a:r>
            <a:r>
              <a:rPr lang="en-US" sz="800" dirty="0">
                <a:effectLst/>
              </a:rPr>
              <a:t>, H. (1977). Verbal Planning Functions in Children’s Speech. </a:t>
            </a:r>
            <a:r>
              <a:rPr lang="en-US" sz="800" i="1" dirty="0">
                <a:effectLst/>
              </a:rPr>
              <a:t>Child Development</a:t>
            </a:r>
            <a:r>
              <a:rPr lang="en-US" sz="800" dirty="0">
                <a:effectLst/>
              </a:rPr>
              <a:t>, </a:t>
            </a:r>
            <a:r>
              <a:rPr lang="en-US" sz="800" i="1" dirty="0">
                <a:effectLst/>
              </a:rPr>
              <a:t>48</a:t>
            </a:r>
            <a:r>
              <a:rPr lang="en-US" sz="800" dirty="0">
                <a:effectLst/>
              </a:rPr>
              <a:t>(3), 978–985. </a:t>
            </a:r>
            <a:r>
              <a:rPr lang="en-US" sz="800" dirty="0">
                <a:effectLst/>
                <a:hlinkClick r:id="rId17"/>
              </a:rPr>
              <a:t>https://doi.org/10.2307/1128349</a:t>
            </a:r>
            <a:endParaRPr lang="en-US" sz="800" dirty="0">
              <a:effectLst/>
            </a:endParaRPr>
          </a:p>
          <a:p>
            <a:pPr>
              <a:lnSpc>
                <a:spcPct val="120000"/>
              </a:lnSpc>
              <a:spcBef>
                <a:spcPts val="0"/>
              </a:spcBef>
              <a:buNone/>
            </a:pPr>
            <a:r>
              <a:rPr lang="en-US" sz="800" dirty="0"/>
              <a:t>McAuliffe, M., </a:t>
            </a:r>
            <a:r>
              <a:rPr lang="en-US" sz="800" dirty="0" err="1"/>
              <a:t>Socolof</a:t>
            </a:r>
            <a:r>
              <a:rPr lang="en-US" sz="800" dirty="0"/>
              <a:t>, M., </a:t>
            </a:r>
            <a:r>
              <a:rPr lang="en-US" sz="800" dirty="0" err="1"/>
              <a:t>Mihuc</a:t>
            </a:r>
            <a:r>
              <a:rPr lang="en-US" sz="800" dirty="0"/>
              <a:t>, S., Wagner, M., and Sonderegger, M. (2017). Montreal forced aligner: Trainable text-speech alignment using </a:t>
            </a:r>
            <a:r>
              <a:rPr lang="en-US" sz="800" dirty="0" err="1"/>
              <a:t>kaldi</a:t>
            </a:r>
            <a:r>
              <a:rPr lang="en-US" sz="800" dirty="0"/>
              <a:t>. In </a:t>
            </a:r>
            <a:r>
              <a:rPr lang="en-US" sz="800" i="1" dirty="0" err="1"/>
              <a:t>Interspeech</a:t>
            </a:r>
            <a:r>
              <a:rPr lang="en-US" sz="800" dirty="0"/>
              <a:t>, volume 2017, pages 498–502. </a:t>
            </a:r>
          </a:p>
          <a:p>
            <a:pPr>
              <a:lnSpc>
                <a:spcPct val="120000"/>
              </a:lnSpc>
              <a:spcBef>
                <a:spcPts val="0"/>
              </a:spcBef>
              <a:buNone/>
            </a:pPr>
            <a:r>
              <a:rPr lang="en-US" sz="800" dirty="0"/>
              <a:t>Newell, H. and Sailor, C. (2023). Minimalism and the syntax-phonology interface.</a:t>
            </a:r>
            <a:endParaRPr lang="en-US" sz="800" dirty="0">
              <a:effectLst/>
            </a:endParaRPr>
          </a:p>
          <a:p>
            <a:pPr>
              <a:lnSpc>
                <a:spcPct val="120000"/>
              </a:lnSpc>
              <a:spcBef>
                <a:spcPts val="0"/>
              </a:spcBef>
              <a:buNone/>
            </a:pPr>
            <a:r>
              <a:rPr lang="en-US" sz="800" dirty="0">
                <a:effectLst/>
              </a:rPr>
              <a:t>Pak, M. (2016). How allomorphic is English article </a:t>
            </a:r>
            <a:r>
              <a:rPr lang="en-US" sz="800" dirty="0" err="1">
                <a:effectLst/>
              </a:rPr>
              <a:t>allomorphy</a:t>
            </a:r>
            <a:r>
              <a:rPr lang="en-US" sz="800" dirty="0">
                <a:effectLst/>
              </a:rPr>
              <a:t>? </a:t>
            </a:r>
            <a:r>
              <a:rPr lang="en-US" sz="800" i="1" dirty="0">
                <a:effectLst/>
              </a:rPr>
              <a:t>Glossa: A Journal of General Linguistics</a:t>
            </a:r>
            <a:r>
              <a:rPr lang="en-US" sz="800" dirty="0">
                <a:effectLst/>
              </a:rPr>
              <a:t>, </a:t>
            </a:r>
            <a:r>
              <a:rPr lang="en-US" sz="800" i="1" dirty="0">
                <a:effectLst/>
              </a:rPr>
              <a:t>1</a:t>
            </a:r>
            <a:r>
              <a:rPr lang="en-US" sz="800" dirty="0">
                <a:effectLst/>
              </a:rPr>
              <a:t>(1). </a:t>
            </a:r>
            <a:r>
              <a:rPr lang="en-US" sz="800" dirty="0">
                <a:effectLst/>
                <a:hlinkClick r:id="rId18"/>
              </a:rPr>
              <a:t>https://doi.org/10.5334/gjgl.62</a:t>
            </a:r>
            <a:endParaRPr lang="en-US" sz="800" dirty="0">
              <a:effectLst/>
            </a:endParaRPr>
          </a:p>
          <a:p>
            <a:pPr>
              <a:lnSpc>
                <a:spcPct val="120000"/>
              </a:lnSpc>
              <a:spcBef>
                <a:spcPts val="0"/>
              </a:spcBef>
              <a:buNone/>
            </a:pPr>
            <a:r>
              <a:rPr lang="en-US" sz="800" dirty="0">
                <a:effectLst/>
              </a:rPr>
              <a:t>Pak, M. (2017). </a:t>
            </a:r>
            <a:r>
              <a:rPr lang="en-US" sz="800" i="1" dirty="0">
                <a:effectLst/>
              </a:rPr>
              <a:t>The acquisition of English article alternations: Variation, competition and the default</a:t>
            </a:r>
            <a:r>
              <a:rPr lang="en-US" sz="800" dirty="0">
                <a:effectLst/>
              </a:rPr>
              <a:t>.</a:t>
            </a:r>
          </a:p>
          <a:p>
            <a:pPr>
              <a:lnSpc>
                <a:spcPct val="120000"/>
              </a:lnSpc>
              <a:spcBef>
                <a:spcPts val="0"/>
              </a:spcBef>
              <a:buNone/>
            </a:pPr>
            <a:r>
              <a:rPr lang="en-US" sz="800" dirty="0">
                <a:effectLst/>
              </a:rPr>
              <a:t>Paschen, L. (2025). The ubiquity of word-internal pauses. </a:t>
            </a:r>
            <a:r>
              <a:rPr lang="en-US" sz="800" i="1" dirty="0">
                <a:effectLst/>
              </a:rPr>
              <a:t>Linguistic Typology</a:t>
            </a:r>
            <a:r>
              <a:rPr lang="en-US" sz="800" dirty="0">
                <a:effectLst/>
              </a:rPr>
              <a:t>. </a:t>
            </a:r>
            <a:r>
              <a:rPr lang="en-US" sz="800" dirty="0">
                <a:effectLst/>
                <a:hlinkClick r:id="rId19"/>
              </a:rPr>
              <a:t>https://doi.org/10.1515/lingty-2024-0093</a:t>
            </a:r>
            <a:endParaRPr lang="en-US" sz="800" dirty="0">
              <a:effectLst/>
            </a:endParaRPr>
          </a:p>
          <a:p>
            <a:pPr>
              <a:lnSpc>
                <a:spcPct val="120000"/>
              </a:lnSpc>
              <a:spcBef>
                <a:spcPts val="0"/>
              </a:spcBef>
              <a:buNone/>
            </a:pPr>
            <a:r>
              <a:rPr lang="en-US" sz="800" dirty="0">
                <a:effectLst/>
              </a:rPr>
              <a:t>Peck, N., &amp; Becker, L. (2024). Syntactic pausing? Re-examining the associations. </a:t>
            </a:r>
            <a:r>
              <a:rPr lang="en-US" sz="800" i="1" dirty="0">
                <a:effectLst/>
              </a:rPr>
              <a:t>Linguistics Vanguard</a:t>
            </a:r>
            <a:r>
              <a:rPr lang="en-US" sz="800" dirty="0">
                <a:effectLst/>
              </a:rPr>
              <a:t>, </a:t>
            </a:r>
            <a:r>
              <a:rPr lang="en-US" sz="800" i="1" dirty="0">
                <a:effectLst/>
              </a:rPr>
              <a:t>10</a:t>
            </a:r>
            <a:r>
              <a:rPr lang="en-US" sz="800" dirty="0">
                <a:effectLst/>
              </a:rPr>
              <a:t>(1), 223–237. </a:t>
            </a:r>
            <a:r>
              <a:rPr lang="en-US" sz="800" dirty="0">
                <a:effectLst/>
                <a:hlinkClick r:id="rId20"/>
              </a:rPr>
              <a:t>https://doi.org/10.1515/lingvan-2022-0156</a:t>
            </a:r>
            <a:endParaRPr lang="en-US" sz="800" dirty="0">
              <a:effectLst/>
            </a:endParaRPr>
          </a:p>
          <a:p>
            <a:pPr>
              <a:lnSpc>
                <a:spcPct val="120000"/>
              </a:lnSpc>
              <a:spcBef>
                <a:spcPts val="0"/>
              </a:spcBef>
              <a:buNone/>
            </a:pPr>
            <a:r>
              <a:rPr lang="en-US" sz="800" dirty="0">
                <a:effectLst/>
              </a:rPr>
              <a:t>Preston, D. R. (2004). Three kinds of sociolinguistics: A psycholinguistic perspective. </a:t>
            </a:r>
            <a:r>
              <a:rPr lang="en-US" sz="800" i="1" dirty="0">
                <a:effectLst/>
              </a:rPr>
              <a:t>Sociolinguistic Variation: Critical Reflections</a:t>
            </a:r>
            <a:r>
              <a:rPr lang="en-US" sz="800" dirty="0">
                <a:effectLst/>
              </a:rPr>
              <a:t>, 140–158.</a:t>
            </a:r>
          </a:p>
          <a:p>
            <a:pPr>
              <a:lnSpc>
                <a:spcPct val="120000"/>
              </a:lnSpc>
              <a:spcBef>
                <a:spcPts val="0"/>
              </a:spcBef>
              <a:buNone/>
            </a:pPr>
            <a:r>
              <a:rPr lang="en-US" sz="800" dirty="0">
                <a:effectLst/>
              </a:rPr>
              <a:t>Rose, R. (2015). Um and Uh as Differential Delay Markers: The Role of Contextual Factors. </a:t>
            </a:r>
            <a:r>
              <a:rPr lang="en-US" sz="800" i="1" dirty="0">
                <a:effectLst/>
              </a:rPr>
              <a:t>Papers Presented at Disfluency in Spontaneous Speech</a:t>
            </a:r>
            <a:r>
              <a:rPr lang="en-US" sz="800" dirty="0">
                <a:effectLst/>
              </a:rPr>
              <a:t>, 73–77.</a:t>
            </a:r>
          </a:p>
          <a:p>
            <a:pPr>
              <a:lnSpc>
                <a:spcPct val="120000"/>
              </a:lnSpc>
              <a:spcBef>
                <a:spcPts val="0"/>
              </a:spcBef>
              <a:buNone/>
            </a:pPr>
            <a:r>
              <a:rPr lang="en-US" sz="800" dirty="0">
                <a:effectLst/>
              </a:rPr>
              <a:t>Stephens, H. (2019). </a:t>
            </a:r>
            <a:r>
              <a:rPr lang="en-US" sz="800" i="1" dirty="0">
                <a:effectLst/>
              </a:rPr>
              <a:t>Yep, indeed: The certainty of polarity particles yep and nope</a:t>
            </a:r>
            <a:r>
              <a:rPr lang="en-US" sz="800" dirty="0">
                <a:effectLst/>
              </a:rPr>
              <a:t>. Annual Conference of the Canadian Linguistics Association. </a:t>
            </a:r>
            <a:r>
              <a:rPr lang="en-US" sz="800" dirty="0">
                <a:effectLst/>
                <a:hlinkClick r:id="rId21"/>
              </a:rPr>
              <a:t>https://cla-acl.ca/pdfs/resumes-2019-abstracts/Stephens.pdf</a:t>
            </a:r>
            <a:endParaRPr lang="en-US" sz="800" dirty="0">
              <a:effectLst/>
            </a:endParaRPr>
          </a:p>
          <a:p>
            <a:pPr>
              <a:lnSpc>
                <a:spcPct val="120000"/>
              </a:lnSpc>
              <a:spcBef>
                <a:spcPts val="0"/>
              </a:spcBef>
              <a:buNone/>
            </a:pPr>
            <a:r>
              <a:rPr lang="en-US" sz="800" dirty="0">
                <a:effectLst/>
              </a:rPr>
              <a:t>Tottie, G. (2016). Planning what to say: Uh and um among the pragmatic markers. In G. </a:t>
            </a:r>
            <a:r>
              <a:rPr lang="en-US" sz="800" dirty="0" err="1">
                <a:effectLst/>
              </a:rPr>
              <a:t>Kaltenböck</a:t>
            </a:r>
            <a:r>
              <a:rPr lang="en-US" sz="800" dirty="0">
                <a:effectLst/>
              </a:rPr>
              <a:t>, E. Keizer, &amp; A. Lohmann (Eds.), </a:t>
            </a:r>
            <a:r>
              <a:rPr lang="en-US" sz="800" i="1" dirty="0">
                <a:effectLst/>
              </a:rPr>
              <a:t>Outside the Clause: Form and function of extra-clausal constituents</a:t>
            </a:r>
            <a:r>
              <a:rPr lang="en-US" sz="800" dirty="0">
                <a:effectLst/>
              </a:rPr>
              <a:t> (pp. 97–122). John Benjamins Publishing Company. </a:t>
            </a:r>
            <a:r>
              <a:rPr lang="en-US" sz="800" dirty="0">
                <a:effectLst/>
                <a:hlinkClick r:id="rId22"/>
              </a:rPr>
              <a:t>https://www.degruyterbrill.com/document/doi/10.1075/slcs.178.04tot/html</a:t>
            </a:r>
            <a:endParaRPr lang="en-US" sz="800" dirty="0">
              <a:effectLst/>
            </a:endParaRPr>
          </a:p>
          <a:p>
            <a:pPr>
              <a:lnSpc>
                <a:spcPct val="120000"/>
              </a:lnSpc>
              <a:spcBef>
                <a:spcPts val="0"/>
              </a:spcBef>
              <a:buNone/>
            </a:pPr>
            <a:r>
              <a:rPr lang="en-US" sz="800" dirty="0">
                <a:effectLst/>
              </a:rPr>
              <a:t>Wesley, K., &amp; Park, C. E. (2026, April 17). </a:t>
            </a:r>
            <a:r>
              <a:rPr lang="en-US" sz="800" i="1" dirty="0">
                <a:effectLst/>
              </a:rPr>
              <a:t>Social Perceptions of Uh and Um</a:t>
            </a:r>
            <a:r>
              <a:rPr lang="en-US" sz="800" dirty="0">
                <a:effectLst/>
              </a:rPr>
              <a:t> [Poster]. University Undergraduate Research and Arts Forum.</a:t>
            </a:r>
          </a:p>
          <a:p>
            <a:pPr>
              <a:lnSpc>
                <a:spcPct val="120000"/>
              </a:lnSpc>
              <a:spcBef>
                <a:spcPts val="0"/>
              </a:spcBef>
              <a:buNone/>
            </a:pPr>
            <a:r>
              <a:rPr lang="en-US" sz="800" dirty="0">
                <a:effectLst/>
              </a:rPr>
              <a:t>Wieling, M., Grieve, J., Bouma, G., </a:t>
            </a:r>
            <a:r>
              <a:rPr lang="en-US" sz="800" dirty="0" err="1">
                <a:effectLst/>
              </a:rPr>
              <a:t>Fruehwald</a:t>
            </a:r>
            <a:r>
              <a:rPr lang="en-US" sz="800" dirty="0">
                <a:effectLst/>
              </a:rPr>
              <a:t>, J., Coleman, J., &amp; Liberman, M. (2016). Variation and Change in the Use of Hesitation Markers in Germanic Languages. </a:t>
            </a:r>
            <a:r>
              <a:rPr lang="en-US" sz="800" i="1" dirty="0">
                <a:effectLst/>
              </a:rPr>
              <a:t>Language Dynamics and Change</a:t>
            </a:r>
            <a:r>
              <a:rPr lang="en-US" sz="800" dirty="0">
                <a:effectLst/>
              </a:rPr>
              <a:t>, </a:t>
            </a:r>
            <a:r>
              <a:rPr lang="en-US" sz="800" i="1" dirty="0">
                <a:effectLst/>
              </a:rPr>
              <a:t>6</a:t>
            </a:r>
            <a:r>
              <a:rPr lang="en-US" sz="800" dirty="0">
                <a:effectLst/>
              </a:rPr>
              <a:t>(2), 199–234. </a:t>
            </a:r>
            <a:r>
              <a:rPr lang="en-US" sz="800" dirty="0">
                <a:effectLst/>
                <a:hlinkClick r:id="rId23"/>
              </a:rPr>
              <a:t>https://doi.org/10.1163/22105832-00602001</a:t>
            </a:r>
            <a:endParaRPr lang="en-US" sz="800" dirty="0">
              <a:effectLst/>
            </a:endParaRPr>
          </a:p>
        </p:txBody>
      </p:sp>
      <p:sp>
        <p:nvSpPr>
          <p:cNvPr id="4" name="Slide Number Placeholder 3">
            <a:extLst>
              <a:ext uri="{FF2B5EF4-FFF2-40B4-BE49-F238E27FC236}">
                <a16:creationId xmlns:a16="http://schemas.microsoft.com/office/drawing/2014/main" id="{0E58ECCA-3049-0345-C4CE-EBDE0B405C71}"/>
              </a:ext>
            </a:extLst>
          </p:cNvPr>
          <p:cNvSpPr>
            <a:spLocks noGrp="1"/>
          </p:cNvSpPr>
          <p:nvPr>
            <p:ph type="sldNum" sz="quarter" idx="12"/>
          </p:nvPr>
        </p:nvSpPr>
        <p:spPr/>
        <p:txBody>
          <a:bodyPr/>
          <a:lstStyle/>
          <a:p>
            <a:fld id="{330EA680-D336-4FF7-8B7A-9848BB0A1C32}" type="slidenum">
              <a:rPr lang="en-US" smtClean="0"/>
              <a:t>13</a:t>
            </a:fld>
            <a:endParaRPr lang="en-US"/>
          </a:p>
        </p:txBody>
      </p:sp>
    </p:spTree>
    <p:extLst>
      <p:ext uri="{BB962C8B-B14F-4D97-AF65-F5344CB8AC3E}">
        <p14:creationId xmlns:p14="http://schemas.microsoft.com/office/powerpoint/2010/main" val="1897836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ABDEE-6895-EE85-0C94-9B8925C8BFA3}"/>
              </a:ext>
            </a:extLst>
          </p:cNvPr>
          <p:cNvSpPr>
            <a:spLocks noGrp="1"/>
          </p:cNvSpPr>
          <p:nvPr>
            <p:ph type="title"/>
          </p:nvPr>
        </p:nvSpPr>
        <p:spPr/>
        <p:txBody>
          <a:bodyPr/>
          <a:lstStyle/>
          <a:p>
            <a:r>
              <a:rPr lang="en-US"/>
              <a:t>Bonus Slides</a:t>
            </a:r>
          </a:p>
        </p:txBody>
      </p:sp>
      <p:sp>
        <p:nvSpPr>
          <p:cNvPr id="3" name="Text Placeholder 2">
            <a:extLst>
              <a:ext uri="{FF2B5EF4-FFF2-40B4-BE49-F238E27FC236}">
                <a16:creationId xmlns:a16="http://schemas.microsoft.com/office/drawing/2014/main" id="{2E7E89CE-2EC9-E17F-0025-60F0D82379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C12716-9EE1-596A-36BA-7A8985D8F0BD}"/>
              </a:ext>
            </a:extLst>
          </p:cNvPr>
          <p:cNvSpPr>
            <a:spLocks noGrp="1"/>
          </p:cNvSpPr>
          <p:nvPr>
            <p:ph type="sldNum" sz="quarter" idx="12"/>
          </p:nvPr>
        </p:nvSpPr>
        <p:spPr/>
        <p:txBody>
          <a:bodyPr/>
          <a:lstStyle/>
          <a:p>
            <a:fld id="{330EA680-D336-4FF7-8B7A-9848BB0A1C32}" type="slidenum">
              <a:rPr lang="en-US" smtClean="0"/>
              <a:t>14</a:t>
            </a:fld>
            <a:endParaRPr lang="en-US"/>
          </a:p>
        </p:txBody>
      </p:sp>
    </p:spTree>
    <p:extLst>
      <p:ext uri="{BB962C8B-B14F-4D97-AF65-F5344CB8AC3E}">
        <p14:creationId xmlns:p14="http://schemas.microsoft.com/office/powerpoint/2010/main" val="517900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7644A-3296-D3B1-8C54-90081035D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ED20A-1C84-A760-2BB7-60549056F95A}"/>
              </a:ext>
            </a:extLst>
          </p:cNvPr>
          <p:cNvSpPr>
            <a:spLocks noGrp="1"/>
          </p:cNvSpPr>
          <p:nvPr>
            <p:ph type="title"/>
          </p:nvPr>
        </p:nvSpPr>
        <p:spPr/>
        <p:txBody>
          <a:bodyPr/>
          <a:lstStyle/>
          <a:p>
            <a:r>
              <a:rPr lang="en-US" dirty="0"/>
              <a:t>Y Model of the Grammar </a:t>
            </a:r>
            <a:r>
              <a:rPr lang="en-US" sz="3600" dirty="0"/>
              <a:t>(Newell &amp; Sailor, 2025)</a:t>
            </a:r>
            <a:endParaRPr lang="en-US" dirty="0"/>
          </a:p>
        </p:txBody>
      </p:sp>
      <p:graphicFrame>
        <p:nvGraphicFramePr>
          <p:cNvPr id="13" name="Content Placeholder 12">
            <a:extLst>
              <a:ext uri="{FF2B5EF4-FFF2-40B4-BE49-F238E27FC236}">
                <a16:creationId xmlns:a16="http://schemas.microsoft.com/office/drawing/2014/main" id="{AF6C6364-4C34-AF77-2DB9-D6CFDE2D4793}"/>
              </a:ext>
            </a:extLst>
          </p:cNvPr>
          <p:cNvGraphicFramePr>
            <a:graphicFrameLocks noGrp="1"/>
          </p:cNvGraphicFramePr>
          <p:nvPr>
            <p:ph idx="1"/>
            <p:extLst>
              <p:ext uri="{D42A27DB-BD31-4B8C-83A1-F6EECF244321}">
                <p14:modId xmlns:p14="http://schemas.microsoft.com/office/powerpoint/2010/main" val="2667132448"/>
              </p:ext>
            </p:extLst>
          </p:nvPr>
        </p:nvGraphicFramePr>
        <p:xfrm>
          <a:off x="1242060" y="1690688"/>
          <a:ext cx="804164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9ECC291D-7531-7851-9C3A-DC8205F3BE48}"/>
              </a:ext>
            </a:extLst>
          </p:cNvPr>
          <p:cNvSpPr>
            <a:spLocks noGrp="1"/>
          </p:cNvSpPr>
          <p:nvPr>
            <p:ph type="sldNum" sz="quarter" idx="12"/>
          </p:nvPr>
        </p:nvSpPr>
        <p:spPr/>
        <p:txBody>
          <a:bodyPr/>
          <a:lstStyle/>
          <a:p>
            <a:fld id="{330EA680-D336-4FF7-8B7A-9848BB0A1C32}" type="slidenum">
              <a:rPr lang="en-US" smtClean="0"/>
              <a:t>15</a:t>
            </a:fld>
            <a:endParaRPr lang="en-US"/>
          </a:p>
        </p:txBody>
      </p:sp>
      <p:sp>
        <p:nvSpPr>
          <p:cNvPr id="3" name="Arrow: Down 2">
            <a:extLst>
              <a:ext uri="{FF2B5EF4-FFF2-40B4-BE49-F238E27FC236}">
                <a16:creationId xmlns:a16="http://schemas.microsoft.com/office/drawing/2014/main" id="{E6224BF9-E9D7-719D-D93D-5AFC9E9CE36F}"/>
              </a:ext>
            </a:extLst>
          </p:cNvPr>
          <p:cNvSpPr/>
          <p:nvPr/>
        </p:nvSpPr>
        <p:spPr>
          <a:xfrm>
            <a:off x="9544050" y="1690688"/>
            <a:ext cx="1358900" cy="4351338"/>
          </a:xfrm>
          <a:prstGeom prst="downArrow">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426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42A28-DC28-765D-372C-B355199AD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3A289-2483-66B2-4202-CAD05AF4AAE8}"/>
              </a:ext>
            </a:extLst>
          </p:cNvPr>
          <p:cNvSpPr>
            <a:spLocks noGrp="1"/>
          </p:cNvSpPr>
          <p:nvPr>
            <p:ph type="title"/>
          </p:nvPr>
        </p:nvSpPr>
        <p:spPr/>
        <p:txBody>
          <a:bodyPr/>
          <a:lstStyle/>
          <a:p>
            <a:r>
              <a:rPr lang="en-US"/>
              <a:t>Levelt’s </a:t>
            </a:r>
            <a:r>
              <a:rPr lang="en-US" sz="3600"/>
              <a:t>(2000) </a:t>
            </a:r>
            <a:r>
              <a:rPr lang="en-US"/>
              <a:t>Model of Speech Production</a:t>
            </a:r>
          </a:p>
        </p:txBody>
      </p:sp>
      <p:grpSp>
        <p:nvGrpSpPr>
          <p:cNvPr id="55" name="Group 54">
            <a:extLst>
              <a:ext uri="{FF2B5EF4-FFF2-40B4-BE49-F238E27FC236}">
                <a16:creationId xmlns:a16="http://schemas.microsoft.com/office/drawing/2014/main" id="{34E29995-99A7-628D-2226-0F264AA9B3E3}"/>
              </a:ext>
            </a:extLst>
          </p:cNvPr>
          <p:cNvGrpSpPr/>
          <p:nvPr/>
        </p:nvGrpSpPr>
        <p:grpSpPr>
          <a:xfrm>
            <a:off x="838200" y="1470025"/>
            <a:ext cx="3931920" cy="4351338"/>
            <a:chOff x="843462" y="1825625"/>
            <a:chExt cx="5062686" cy="4351338"/>
          </a:xfrm>
        </p:grpSpPr>
        <p:sp>
          <p:nvSpPr>
            <p:cNvPr id="42" name="Freeform: Shape 41">
              <a:extLst>
                <a:ext uri="{FF2B5EF4-FFF2-40B4-BE49-F238E27FC236}">
                  <a16:creationId xmlns:a16="http://schemas.microsoft.com/office/drawing/2014/main" id="{D141BBE1-25F7-4A29-19DF-7BE1784E441B}"/>
                </a:ext>
              </a:extLst>
            </p:cNvPr>
            <p:cNvSpPr/>
            <p:nvPr/>
          </p:nvSpPr>
          <p:spPr>
            <a:xfrm>
              <a:off x="843462" y="1825625"/>
              <a:ext cx="5062686" cy="4351338"/>
            </a:xfrm>
            <a:custGeom>
              <a:avLst/>
              <a:gdLst>
                <a:gd name="csX0" fmla="*/ 0 w 5062686"/>
                <a:gd name="csY0" fmla="*/ 435134 h 4351338"/>
                <a:gd name="csX1" fmla="*/ 435134 w 5062686"/>
                <a:gd name="csY1" fmla="*/ 0 h 4351338"/>
                <a:gd name="csX2" fmla="*/ 4627552 w 5062686"/>
                <a:gd name="csY2" fmla="*/ 0 h 4351338"/>
                <a:gd name="csX3" fmla="*/ 5062686 w 5062686"/>
                <a:gd name="csY3" fmla="*/ 435134 h 4351338"/>
                <a:gd name="csX4" fmla="*/ 5062686 w 5062686"/>
                <a:gd name="csY4" fmla="*/ 3916204 h 4351338"/>
                <a:gd name="csX5" fmla="*/ 4627552 w 5062686"/>
                <a:gd name="csY5" fmla="*/ 4351338 h 4351338"/>
                <a:gd name="csX6" fmla="*/ 435134 w 5062686"/>
                <a:gd name="csY6" fmla="*/ 4351338 h 4351338"/>
                <a:gd name="csX7" fmla="*/ 0 w 5062686"/>
                <a:gd name="csY7" fmla="*/ 3916204 h 4351338"/>
                <a:gd name="csX8" fmla="*/ 0 w 5062686"/>
                <a:gd name="csY8" fmla="*/ 435134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62686" h="4351338">
                  <a:moveTo>
                    <a:pt x="0" y="435134"/>
                  </a:moveTo>
                  <a:cubicBezTo>
                    <a:pt x="0" y="194816"/>
                    <a:pt x="194816" y="0"/>
                    <a:pt x="435134" y="0"/>
                  </a:cubicBezTo>
                  <a:lnTo>
                    <a:pt x="4627552" y="0"/>
                  </a:lnTo>
                  <a:cubicBezTo>
                    <a:pt x="4867870" y="0"/>
                    <a:pt x="5062686" y="194816"/>
                    <a:pt x="5062686" y="435134"/>
                  </a:cubicBezTo>
                  <a:lnTo>
                    <a:pt x="5062686" y="3916204"/>
                  </a:lnTo>
                  <a:cubicBezTo>
                    <a:pt x="5062686" y="4156522"/>
                    <a:pt x="4867870" y="4351338"/>
                    <a:pt x="4627552" y="4351338"/>
                  </a:cubicBezTo>
                  <a:lnTo>
                    <a:pt x="435134" y="4351338"/>
                  </a:lnTo>
                  <a:cubicBezTo>
                    <a:pt x="194816" y="4351338"/>
                    <a:pt x="0" y="4156522"/>
                    <a:pt x="0" y="3916204"/>
                  </a:cubicBezTo>
                  <a:lnTo>
                    <a:pt x="0" y="435134"/>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3152617" numCol="1" spcCol="1270" anchor="ctr" anchorCtr="0">
              <a:noAutofit/>
            </a:bodyPr>
            <a:lstStyle/>
            <a:p>
              <a:pPr marL="0" lvl="0" indent="0" algn="ctr" defTabSz="1244600">
                <a:lnSpc>
                  <a:spcPct val="90000"/>
                </a:lnSpc>
                <a:spcBef>
                  <a:spcPct val="0"/>
                </a:spcBef>
                <a:spcAft>
                  <a:spcPct val="35000"/>
                </a:spcAft>
                <a:buNone/>
              </a:pPr>
              <a:r>
                <a:rPr lang="en-US" sz="2800" kern="1200"/>
                <a:t>Rhetorical/Syntactic/</a:t>
              </a:r>
            </a:p>
            <a:p>
              <a:pPr marL="0" lvl="0" indent="0" algn="ctr" defTabSz="1244600">
                <a:lnSpc>
                  <a:spcPct val="90000"/>
                </a:lnSpc>
                <a:spcBef>
                  <a:spcPct val="0"/>
                </a:spcBef>
                <a:spcAft>
                  <a:spcPct val="35000"/>
                </a:spcAft>
                <a:buNone/>
              </a:pPr>
              <a:r>
                <a:rPr lang="en-US" sz="2800" kern="1200"/>
                <a:t>Semantic System</a:t>
              </a:r>
            </a:p>
          </p:txBody>
        </p:sp>
        <p:sp>
          <p:nvSpPr>
            <p:cNvPr id="43" name="Flowchart: Process 42">
              <a:extLst>
                <a:ext uri="{FF2B5EF4-FFF2-40B4-BE49-F238E27FC236}">
                  <a16:creationId xmlns:a16="http://schemas.microsoft.com/office/drawing/2014/main" id="{3638298B-0A3C-60A8-85F1-6FF2AF783691}"/>
                </a:ext>
              </a:extLst>
            </p:cNvPr>
            <p:cNvSpPr/>
            <p:nvPr/>
          </p:nvSpPr>
          <p:spPr>
            <a:xfrm>
              <a:off x="1349731" y="3132301"/>
              <a:ext cx="4050149" cy="1311987"/>
            </a:xfrm>
            <a:prstGeom prst="flowChartProcess">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927" tIns="86052" rIns="101927" bIns="86052" numCol="1" spcCol="1270" anchor="ctr" anchorCtr="0">
              <a:noAutofit/>
            </a:bodyPr>
            <a:lstStyle/>
            <a:p>
              <a:pPr marL="0" lvl="0" indent="0" algn="ctr" defTabSz="1111250">
                <a:lnSpc>
                  <a:spcPct val="90000"/>
                </a:lnSpc>
                <a:spcBef>
                  <a:spcPct val="0"/>
                </a:spcBef>
                <a:spcAft>
                  <a:spcPct val="35000"/>
                </a:spcAft>
                <a:buNone/>
              </a:pPr>
              <a:r>
                <a:rPr lang="en-US" sz="2500" kern="1200" dirty="0"/>
                <a:t>Conceptual Preparation</a:t>
              </a:r>
            </a:p>
          </p:txBody>
        </p:sp>
        <p:sp>
          <p:nvSpPr>
            <p:cNvPr id="44" name="Flowchart: Process 43">
              <a:extLst>
                <a:ext uri="{FF2B5EF4-FFF2-40B4-BE49-F238E27FC236}">
                  <a16:creationId xmlns:a16="http://schemas.microsoft.com/office/drawing/2014/main" id="{D69B62E3-DEDE-77AE-2E11-083E33B2163E}"/>
                </a:ext>
              </a:extLst>
            </p:cNvPr>
            <p:cNvSpPr/>
            <p:nvPr/>
          </p:nvSpPr>
          <p:spPr>
            <a:xfrm>
              <a:off x="1349731" y="4646133"/>
              <a:ext cx="4050149" cy="1311987"/>
            </a:xfrm>
            <a:prstGeom prst="flowChartProcess">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927" tIns="86052" rIns="101927" bIns="86052" numCol="1" spcCol="1270" anchor="ctr" anchorCtr="0">
              <a:noAutofit/>
            </a:bodyPr>
            <a:lstStyle/>
            <a:p>
              <a:pPr marL="0" lvl="0" indent="0" algn="ctr" defTabSz="1111250">
                <a:lnSpc>
                  <a:spcPct val="90000"/>
                </a:lnSpc>
                <a:spcBef>
                  <a:spcPct val="0"/>
                </a:spcBef>
                <a:spcAft>
                  <a:spcPct val="35000"/>
                </a:spcAft>
                <a:buNone/>
              </a:pPr>
              <a:r>
                <a:rPr lang="en-US" sz="2500" kern="1200"/>
                <a:t>Grammatical Encoding</a:t>
              </a:r>
            </a:p>
          </p:txBody>
        </p:sp>
      </p:grpSp>
      <p:grpSp>
        <p:nvGrpSpPr>
          <p:cNvPr id="56" name="Group 55">
            <a:extLst>
              <a:ext uri="{FF2B5EF4-FFF2-40B4-BE49-F238E27FC236}">
                <a16:creationId xmlns:a16="http://schemas.microsoft.com/office/drawing/2014/main" id="{A4D442A7-826F-B526-E5D7-8B0DF28C8071}"/>
              </a:ext>
            </a:extLst>
          </p:cNvPr>
          <p:cNvGrpSpPr/>
          <p:nvPr/>
        </p:nvGrpSpPr>
        <p:grpSpPr>
          <a:xfrm>
            <a:off x="5057901" y="1470025"/>
            <a:ext cx="3931920" cy="4351338"/>
            <a:chOff x="6285850" y="1825625"/>
            <a:chExt cx="5062686" cy="4351338"/>
          </a:xfrm>
        </p:grpSpPr>
        <p:sp>
          <p:nvSpPr>
            <p:cNvPr id="45" name="Freeform: Shape 44">
              <a:extLst>
                <a:ext uri="{FF2B5EF4-FFF2-40B4-BE49-F238E27FC236}">
                  <a16:creationId xmlns:a16="http://schemas.microsoft.com/office/drawing/2014/main" id="{50717C9E-471F-3752-D66A-3FC0D733A2E5}"/>
                </a:ext>
              </a:extLst>
            </p:cNvPr>
            <p:cNvSpPr/>
            <p:nvPr/>
          </p:nvSpPr>
          <p:spPr>
            <a:xfrm>
              <a:off x="6285850" y="1825625"/>
              <a:ext cx="5062686" cy="4351338"/>
            </a:xfrm>
            <a:custGeom>
              <a:avLst/>
              <a:gdLst>
                <a:gd name="csX0" fmla="*/ 0 w 5062686"/>
                <a:gd name="csY0" fmla="*/ 435134 h 4351338"/>
                <a:gd name="csX1" fmla="*/ 435134 w 5062686"/>
                <a:gd name="csY1" fmla="*/ 0 h 4351338"/>
                <a:gd name="csX2" fmla="*/ 4627552 w 5062686"/>
                <a:gd name="csY2" fmla="*/ 0 h 4351338"/>
                <a:gd name="csX3" fmla="*/ 5062686 w 5062686"/>
                <a:gd name="csY3" fmla="*/ 435134 h 4351338"/>
                <a:gd name="csX4" fmla="*/ 5062686 w 5062686"/>
                <a:gd name="csY4" fmla="*/ 3916204 h 4351338"/>
                <a:gd name="csX5" fmla="*/ 4627552 w 5062686"/>
                <a:gd name="csY5" fmla="*/ 4351338 h 4351338"/>
                <a:gd name="csX6" fmla="*/ 435134 w 5062686"/>
                <a:gd name="csY6" fmla="*/ 4351338 h 4351338"/>
                <a:gd name="csX7" fmla="*/ 0 w 5062686"/>
                <a:gd name="csY7" fmla="*/ 3916204 h 4351338"/>
                <a:gd name="csX8" fmla="*/ 0 w 5062686"/>
                <a:gd name="csY8" fmla="*/ 435134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062686" h="4351338">
                  <a:moveTo>
                    <a:pt x="0" y="435134"/>
                  </a:moveTo>
                  <a:cubicBezTo>
                    <a:pt x="0" y="194816"/>
                    <a:pt x="194816" y="0"/>
                    <a:pt x="435134" y="0"/>
                  </a:cubicBezTo>
                  <a:lnTo>
                    <a:pt x="4627552" y="0"/>
                  </a:lnTo>
                  <a:cubicBezTo>
                    <a:pt x="4867870" y="0"/>
                    <a:pt x="5062686" y="194816"/>
                    <a:pt x="5062686" y="435134"/>
                  </a:cubicBezTo>
                  <a:lnTo>
                    <a:pt x="5062686" y="3916204"/>
                  </a:lnTo>
                  <a:cubicBezTo>
                    <a:pt x="5062686" y="4156522"/>
                    <a:pt x="4867870" y="4351338"/>
                    <a:pt x="4627552" y="4351338"/>
                  </a:cubicBezTo>
                  <a:lnTo>
                    <a:pt x="435134" y="4351338"/>
                  </a:lnTo>
                  <a:cubicBezTo>
                    <a:pt x="194816" y="4351338"/>
                    <a:pt x="0" y="4156522"/>
                    <a:pt x="0" y="3916204"/>
                  </a:cubicBezTo>
                  <a:lnTo>
                    <a:pt x="0" y="435134"/>
                  </a:lnTo>
                  <a:close/>
                </a:path>
              </a:pathLst>
            </a:cu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06680" tIns="106680" rIns="106680" bIns="3152617" numCol="1" spcCol="1270" anchor="ctr" anchorCtr="0">
              <a:noAutofit/>
            </a:bodyPr>
            <a:lstStyle/>
            <a:p>
              <a:pPr marL="0" lvl="0" indent="0" algn="ctr" defTabSz="1244600">
                <a:lnSpc>
                  <a:spcPct val="90000"/>
                </a:lnSpc>
                <a:spcBef>
                  <a:spcPct val="0"/>
                </a:spcBef>
                <a:spcAft>
                  <a:spcPct val="35000"/>
                </a:spcAft>
                <a:buNone/>
              </a:pPr>
              <a:r>
                <a:rPr lang="en-US" sz="2800" kern="1200" dirty="0"/>
                <a:t>Phonological/Phonetic System</a:t>
              </a:r>
            </a:p>
          </p:txBody>
        </p:sp>
        <p:sp>
          <p:nvSpPr>
            <p:cNvPr id="46" name="Flowchart: Process 45">
              <a:extLst>
                <a:ext uri="{FF2B5EF4-FFF2-40B4-BE49-F238E27FC236}">
                  <a16:creationId xmlns:a16="http://schemas.microsoft.com/office/drawing/2014/main" id="{91381352-E992-806A-9389-AC0261F47CAF}"/>
                </a:ext>
              </a:extLst>
            </p:cNvPr>
            <p:cNvSpPr/>
            <p:nvPr/>
          </p:nvSpPr>
          <p:spPr>
            <a:xfrm>
              <a:off x="6792119" y="3131398"/>
              <a:ext cx="4050149" cy="854863"/>
            </a:xfrm>
            <a:prstGeom prst="flowChartProcess">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38" tIns="72663" rIns="88538" bIns="72663" numCol="1" spcCol="1270" anchor="ctr" anchorCtr="0">
              <a:noAutofit/>
            </a:bodyPr>
            <a:lstStyle/>
            <a:p>
              <a:pPr marL="0" lvl="0" indent="0" algn="ctr" defTabSz="1111250">
                <a:lnSpc>
                  <a:spcPct val="90000"/>
                </a:lnSpc>
                <a:spcBef>
                  <a:spcPct val="0"/>
                </a:spcBef>
                <a:spcAft>
                  <a:spcPct val="35000"/>
                </a:spcAft>
                <a:buNone/>
              </a:pPr>
              <a:r>
                <a:rPr lang="en-US" sz="2500" kern="1200" dirty="0"/>
                <a:t>Morpho-Phonological Encoding</a:t>
              </a:r>
            </a:p>
          </p:txBody>
        </p:sp>
        <p:sp>
          <p:nvSpPr>
            <p:cNvPr id="47" name="Flowchart: Process 46">
              <a:extLst>
                <a:ext uri="{FF2B5EF4-FFF2-40B4-BE49-F238E27FC236}">
                  <a16:creationId xmlns:a16="http://schemas.microsoft.com/office/drawing/2014/main" id="{17F47175-7A0F-40A4-6B54-477E96B0C207}"/>
                </a:ext>
              </a:extLst>
            </p:cNvPr>
            <p:cNvSpPr/>
            <p:nvPr/>
          </p:nvSpPr>
          <p:spPr>
            <a:xfrm>
              <a:off x="6792119" y="4117779"/>
              <a:ext cx="4050149" cy="854863"/>
            </a:xfrm>
            <a:prstGeom prst="flowChartProcess">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38" tIns="72663" rIns="88538" bIns="72663" numCol="1" spcCol="1270" anchor="ctr" anchorCtr="0">
              <a:noAutofit/>
            </a:bodyPr>
            <a:lstStyle/>
            <a:p>
              <a:pPr marL="0" lvl="0" indent="0" algn="ctr" defTabSz="1111250">
                <a:lnSpc>
                  <a:spcPct val="90000"/>
                </a:lnSpc>
                <a:spcBef>
                  <a:spcPct val="0"/>
                </a:spcBef>
                <a:spcAft>
                  <a:spcPct val="35000"/>
                </a:spcAft>
                <a:buNone/>
              </a:pPr>
              <a:r>
                <a:rPr lang="en-US" sz="2500" kern="1200"/>
                <a:t>Phonetic Encoding</a:t>
              </a:r>
            </a:p>
          </p:txBody>
        </p:sp>
        <p:sp>
          <p:nvSpPr>
            <p:cNvPr id="48" name="Flowchart: Process 47">
              <a:extLst>
                <a:ext uri="{FF2B5EF4-FFF2-40B4-BE49-F238E27FC236}">
                  <a16:creationId xmlns:a16="http://schemas.microsoft.com/office/drawing/2014/main" id="{143CF2C9-42C7-FD60-FDD1-66CD2891C214}"/>
                </a:ext>
              </a:extLst>
            </p:cNvPr>
            <p:cNvSpPr/>
            <p:nvPr/>
          </p:nvSpPr>
          <p:spPr>
            <a:xfrm>
              <a:off x="6792119" y="5104160"/>
              <a:ext cx="4050149" cy="854863"/>
            </a:xfrm>
            <a:prstGeom prst="flowChartProcess">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538" tIns="72663" rIns="88538" bIns="72663" numCol="1" spcCol="1270" anchor="ctr" anchorCtr="0">
              <a:noAutofit/>
            </a:bodyPr>
            <a:lstStyle/>
            <a:p>
              <a:pPr marL="0" lvl="0" indent="0" algn="ctr" defTabSz="1111250">
                <a:lnSpc>
                  <a:spcPct val="90000"/>
                </a:lnSpc>
                <a:spcBef>
                  <a:spcPct val="0"/>
                </a:spcBef>
                <a:spcAft>
                  <a:spcPct val="35000"/>
                </a:spcAft>
                <a:buNone/>
              </a:pPr>
              <a:r>
                <a:rPr lang="en-US" sz="2500" kern="1200"/>
                <a:t>Articulation</a:t>
              </a:r>
            </a:p>
          </p:txBody>
        </p:sp>
      </p:grpSp>
      <p:sp>
        <p:nvSpPr>
          <p:cNvPr id="4" name="Slide Number Placeholder 3">
            <a:extLst>
              <a:ext uri="{FF2B5EF4-FFF2-40B4-BE49-F238E27FC236}">
                <a16:creationId xmlns:a16="http://schemas.microsoft.com/office/drawing/2014/main" id="{286C53F0-8DA2-05D8-64DB-E730CD1D1004}"/>
              </a:ext>
            </a:extLst>
          </p:cNvPr>
          <p:cNvSpPr>
            <a:spLocks noGrp="1"/>
          </p:cNvSpPr>
          <p:nvPr>
            <p:ph type="sldNum" sz="quarter" idx="12"/>
          </p:nvPr>
        </p:nvSpPr>
        <p:spPr/>
        <p:txBody>
          <a:bodyPr/>
          <a:lstStyle/>
          <a:p>
            <a:fld id="{330EA680-D336-4FF7-8B7A-9848BB0A1C32}" type="slidenum">
              <a:rPr lang="en-US" smtClean="0"/>
              <a:t>16</a:t>
            </a:fld>
            <a:endParaRPr lang="en-US"/>
          </a:p>
        </p:txBody>
      </p:sp>
      <p:sp>
        <p:nvSpPr>
          <p:cNvPr id="57" name="Flowchart: Process 56">
            <a:extLst>
              <a:ext uri="{FF2B5EF4-FFF2-40B4-BE49-F238E27FC236}">
                <a16:creationId xmlns:a16="http://schemas.microsoft.com/office/drawing/2014/main" id="{5D50FD7D-A433-98C3-72FE-7C55643D73EC}"/>
              </a:ext>
            </a:extLst>
          </p:cNvPr>
          <p:cNvSpPr/>
          <p:nvPr/>
        </p:nvSpPr>
        <p:spPr>
          <a:xfrm>
            <a:off x="9232136" y="3203229"/>
            <a:ext cx="2202620" cy="1311987"/>
          </a:xfrm>
          <a:prstGeom prst="flowChartProcess">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927" tIns="86052" rIns="101927" bIns="86052" numCol="1" spcCol="1270" anchor="ctr" anchorCtr="0">
            <a:noAutofit/>
          </a:bodyPr>
          <a:lstStyle/>
          <a:p>
            <a:pPr marL="0" lvl="0" indent="0" algn="ctr" defTabSz="1111250">
              <a:lnSpc>
                <a:spcPct val="90000"/>
              </a:lnSpc>
              <a:spcBef>
                <a:spcPct val="0"/>
              </a:spcBef>
              <a:spcAft>
                <a:spcPct val="35000"/>
              </a:spcAft>
              <a:buNone/>
            </a:pPr>
            <a:r>
              <a:rPr lang="en-US" sz="2500" kern="1200"/>
              <a:t>Self Perception</a:t>
            </a:r>
          </a:p>
        </p:txBody>
      </p:sp>
      <p:cxnSp>
        <p:nvCxnSpPr>
          <p:cNvPr id="61" name="Connector: Elbow 60">
            <a:extLst>
              <a:ext uri="{FF2B5EF4-FFF2-40B4-BE49-F238E27FC236}">
                <a16:creationId xmlns:a16="http://schemas.microsoft.com/office/drawing/2014/main" id="{5B901B4A-5021-CE8B-A281-A0E135E2F42A}"/>
              </a:ext>
            </a:extLst>
          </p:cNvPr>
          <p:cNvCxnSpPr>
            <a:stCxn id="44" idx="2"/>
            <a:endCxn id="46" idx="1"/>
          </p:cNvCxnSpPr>
          <p:nvPr/>
        </p:nvCxnSpPr>
        <p:spPr>
          <a:xfrm rot="5400000" flipH="1" flipV="1">
            <a:off x="2927981" y="3079408"/>
            <a:ext cx="2399290" cy="2646933"/>
          </a:xfrm>
          <a:prstGeom prst="bentConnector4">
            <a:avLst>
              <a:gd name="adj1" fmla="val -15456"/>
              <a:gd name="adj2" fmla="val 79709"/>
            </a:avLst>
          </a:prstGeom>
          <a:ln w="28575"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4" name="Connector: Elbow 63">
            <a:extLst>
              <a:ext uri="{FF2B5EF4-FFF2-40B4-BE49-F238E27FC236}">
                <a16:creationId xmlns:a16="http://schemas.microsoft.com/office/drawing/2014/main" id="{5CB1ACA2-307B-3EC4-D78F-61F0A886B052}"/>
              </a:ext>
            </a:extLst>
          </p:cNvPr>
          <p:cNvCxnSpPr>
            <a:stCxn id="47" idx="3"/>
            <a:endCxn id="57" idx="1"/>
          </p:cNvCxnSpPr>
          <p:nvPr/>
        </p:nvCxnSpPr>
        <p:spPr>
          <a:xfrm flipV="1">
            <a:off x="8596629" y="3859223"/>
            <a:ext cx="635507" cy="330388"/>
          </a:xfrm>
          <a:prstGeom prst="bentConnector3">
            <a:avLst/>
          </a:prstGeom>
          <a:ln w="28575" cap="flat" cmpd="sng" algn="ctr">
            <a:solidFill>
              <a:schemeClr val="dk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6" name="Connector: Elbow 65">
            <a:extLst>
              <a:ext uri="{FF2B5EF4-FFF2-40B4-BE49-F238E27FC236}">
                <a16:creationId xmlns:a16="http://schemas.microsoft.com/office/drawing/2014/main" id="{150E4B93-765C-D7AD-4F52-1AC3346D354D}"/>
              </a:ext>
            </a:extLst>
          </p:cNvPr>
          <p:cNvCxnSpPr>
            <a:stCxn id="48" idx="3"/>
            <a:endCxn id="57" idx="2"/>
          </p:cNvCxnSpPr>
          <p:nvPr/>
        </p:nvCxnSpPr>
        <p:spPr>
          <a:xfrm flipV="1">
            <a:off x="8596629" y="4515216"/>
            <a:ext cx="1736817" cy="660776"/>
          </a:xfrm>
          <a:prstGeom prst="bentConnector2">
            <a:avLst/>
          </a:prstGeom>
          <a:ln w="28575" cap="flat" cmpd="sng" algn="ctr">
            <a:solidFill>
              <a:schemeClr val="dk1"/>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8" name="Connector: Elbow 67">
            <a:extLst>
              <a:ext uri="{FF2B5EF4-FFF2-40B4-BE49-F238E27FC236}">
                <a16:creationId xmlns:a16="http://schemas.microsoft.com/office/drawing/2014/main" id="{4B0327EE-A3ED-4275-DF65-C817AEFC2667}"/>
              </a:ext>
            </a:extLst>
          </p:cNvPr>
          <p:cNvCxnSpPr>
            <a:cxnSpLocks/>
            <a:stCxn id="57" idx="3"/>
            <a:endCxn id="43" idx="1"/>
          </p:cNvCxnSpPr>
          <p:nvPr/>
        </p:nvCxnSpPr>
        <p:spPr>
          <a:xfrm flipH="1" flipV="1">
            <a:off x="1231392" y="3432695"/>
            <a:ext cx="10203364" cy="426528"/>
          </a:xfrm>
          <a:prstGeom prst="bentConnector5">
            <a:avLst>
              <a:gd name="adj1" fmla="val -2240"/>
              <a:gd name="adj2" fmla="val -535843"/>
              <a:gd name="adj3" fmla="val 105327"/>
            </a:avLst>
          </a:prstGeom>
          <a:ln w="28575" cap="flat" cmpd="sng" algn="ctr">
            <a:solidFill>
              <a:schemeClr val="dk1"/>
            </a:solidFill>
            <a:prstDash val="sys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72" name="Straight Arrow Connector 71">
            <a:extLst>
              <a:ext uri="{FF2B5EF4-FFF2-40B4-BE49-F238E27FC236}">
                <a16:creationId xmlns:a16="http://schemas.microsoft.com/office/drawing/2014/main" id="{7EDF94A6-1479-C5B7-3C86-D72AF19FBE3F}"/>
              </a:ext>
            </a:extLst>
          </p:cNvPr>
          <p:cNvCxnSpPr>
            <a:stCxn id="43" idx="2"/>
            <a:endCxn id="44" idx="0"/>
          </p:cNvCxnSpPr>
          <p:nvPr/>
        </p:nvCxnSpPr>
        <p:spPr>
          <a:xfrm>
            <a:off x="2804160" y="4088688"/>
            <a:ext cx="0" cy="201845"/>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4" name="Straight Arrow Connector 73">
            <a:extLst>
              <a:ext uri="{FF2B5EF4-FFF2-40B4-BE49-F238E27FC236}">
                <a16:creationId xmlns:a16="http://schemas.microsoft.com/office/drawing/2014/main" id="{FF2F580F-5612-234E-DFDE-F5D21F0FE824}"/>
              </a:ext>
            </a:extLst>
          </p:cNvPr>
          <p:cNvCxnSpPr>
            <a:stCxn id="46" idx="2"/>
            <a:endCxn id="47" idx="0"/>
          </p:cNvCxnSpPr>
          <p:nvPr/>
        </p:nvCxnSpPr>
        <p:spPr>
          <a:xfrm>
            <a:off x="7023861" y="3630661"/>
            <a:ext cx="0" cy="131518"/>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6" name="Straight Arrow Connector 75">
            <a:extLst>
              <a:ext uri="{FF2B5EF4-FFF2-40B4-BE49-F238E27FC236}">
                <a16:creationId xmlns:a16="http://schemas.microsoft.com/office/drawing/2014/main" id="{A3B409E4-FEEB-3CDB-1565-DC2E479C7EC7}"/>
              </a:ext>
            </a:extLst>
          </p:cNvPr>
          <p:cNvCxnSpPr>
            <a:stCxn id="47" idx="2"/>
            <a:endCxn id="48" idx="0"/>
          </p:cNvCxnSpPr>
          <p:nvPr/>
        </p:nvCxnSpPr>
        <p:spPr>
          <a:xfrm>
            <a:off x="7023861" y="4617042"/>
            <a:ext cx="0" cy="131518"/>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5137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8D696-DA34-6CCC-9F7F-3D1E6E06F662}"/>
              </a:ext>
            </a:extLst>
          </p:cNvPr>
          <p:cNvSpPr>
            <a:spLocks noGrp="1"/>
          </p:cNvSpPr>
          <p:nvPr>
            <p:ph type="title"/>
          </p:nvPr>
        </p:nvSpPr>
        <p:spPr/>
        <p:txBody>
          <a:bodyPr/>
          <a:lstStyle/>
          <a:p>
            <a:r>
              <a:rPr lang="en-US" dirty="0"/>
              <a:t>Argument for Cliticization of “Uh” and “Um” </a:t>
            </a:r>
            <a:br>
              <a:rPr lang="en-US" dirty="0"/>
            </a:br>
            <a:r>
              <a:rPr lang="en-US" sz="3600" dirty="0"/>
              <a:t>(Clark and </a:t>
            </a:r>
            <a:r>
              <a:rPr lang="en-US" sz="3600" dirty="0" err="1"/>
              <a:t>Foxtree</a:t>
            </a:r>
            <a:r>
              <a:rPr lang="en-US" sz="3600" dirty="0"/>
              <a:t>, 2002)</a:t>
            </a:r>
            <a:endParaRPr lang="en-US" dirty="0"/>
          </a:p>
        </p:txBody>
      </p:sp>
      <p:sp>
        <p:nvSpPr>
          <p:cNvPr id="3" name="Content Placeholder 2">
            <a:extLst>
              <a:ext uri="{FF2B5EF4-FFF2-40B4-BE49-F238E27FC236}">
                <a16:creationId xmlns:a16="http://schemas.microsoft.com/office/drawing/2014/main" id="{C4C2F57C-5F02-1ACE-6554-98C45EEC4B50}"/>
              </a:ext>
            </a:extLst>
          </p:cNvPr>
          <p:cNvSpPr>
            <a:spLocks noGrp="1"/>
          </p:cNvSpPr>
          <p:nvPr>
            <p:ph idx="1"/>
          </p:nvPr>
        </p:nvSpPr>
        <p:spPr/>
        <p:txBody>
          <a:bodyPr/>
          <a:lstStyle/>
          <a:p>
            <a:r>
              <a:rPr lang="en-US" dirty="0"/>
              <a:t>“When </a:t>
            </a:r>
            <a:r>
              <a:rPr lang="en-US" dirty="0" err="1"/>
              <a:t>cliticized</a:t>
            </a:r>
            <a:r>
              <a:rPr lang="en-US" dirty="0"/>
              <a:t> onto and, but, the, a, and that, for example, they form prosodic words with trochaic stress and adjusted syllable boundaries: “</a:t>
            </a:r>
            <a:r>
              <a:rPr lang="en-US" dirty="0" err="1"/>
              <a:t>an.duh</a:t>
            </a:r>
            <a:r>
              <a:rPr lang="en-US" dirty="0"/>
              <a:t>”, “</a:t>
            </a:r>
            <a:r>
              <a:rPr lang="en-US" dirty="0" err="1"/>
              <a:t>bu.tum</a:t>
            </a:r>
            <a:r>
              <a:rPr lang="en-US" dirty="0"/>
              <a:t>”, “</a:t>
            </a:r>
            <a:r>
              <a:rPr lang="en-US" dirty="0" err="1"/>
              <a:t>thi.yum</a:t>
            </a:r>
            <a:r>
              <a:rPr lang="en-US" dirty="0"/>
              <a:t>”, “</a:t>
            </a:r>
            <a:r>
              <a:rPr lang="en-US" dirty="0" err="1"/>
              <a:t>ai.yuh</a:t>
            </a:r>
            <a:r>
              <a:rPr lang="en-US" dirty="0"/>
              <a:t>”, and “</a:t>
            </a:r>
            <a:r>
              <a:rPr lang="en-US" dirty="0" err="1"/>
              <a:t>tha.tuh</a:t>
            </a:r>
            <a:r>
              <a:rPr lang="en-US" dirty="0"/>
              <a:t>”’</a:t>
            </a:r>
            <a:br>
              <a:rPr lang="en-US" dirty="0"/>
            </a:br>
            <a:r>
              <a:rPr lang="en-US" sz="2000" dirty="0"/>
              <a:t>(p. 104)</a:t>
            </a:r>
            <a:endParaRPr lang="en-US" dirty="0"/>
          </a:p>
          <a:p>
            <a:endParaRPr lang="en-US" dirty="0"/>
          </a:p>
        </p:txBody>
      </p:sp>
      <p:sp>
        <p:nvSpPr>
          <p:cNvPr id="4" name="Slide Number Placeholder 3">
            <a:extLst>
              <a:ext uri="{FF2B5EF4-FFF2-40B4-BE49-F238E27FC236}">
                <a16:creationId xmlns:a16="http://schemas.microsoft.com/office/drawing/2014/main" id="{458A5157-8F8C-C741-B2D6-6E8CFA8EEE78}"/>
              </a:ext>
            </a:extLst>
          </p:cNvPr>
          <p:cNvSpPr>
            <a:spLocks noGrp="1"/>
          </p:cNvSpPr>
          <p:nvPr>
            <p:ph type="sldNum" sz="quarter" idx="12"/>
          </p:nvPr>
        </p:nvSpPr>
        <p:spPr/>
        <p:txBody>
          <a:bodyPr/>
          <a:lstStyle/>
          <a:p>
            <a:fld id="{330EA680-D336-4FF7-8B7A-9848BB0A1C32}" type="slidenum">
              <a:rPr lang="en-US" smtClean="0"/>
              <a:t>17</a:t>
            </a:fld>
            <a:endParaRPr lang="en-US"/>
          </a:p>
        </p:txBody>
      </p:sp>
    </p:spTree>
    <p:extLst>
      <p:ext uri="{BB962C8B-B14F-4D97-AF65-F5344CB8AC3E}">
        <p14:creationId xmlns:p14="http://schemas.microsoft.com/office/powerpoint/2010/main" val="3539138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723AE-DF0C-FB76-53C4-A70B8EE0DDF5}"/>
              </a:ext>
            </a:extLst>
          </p:cNvPr>
          <p:cNvSpPr>
            <a:spLocks noGrp="1"/>
          </p:cNvSpPr>
          <p:nvPr>
            <p:ph type="title"/>
          </p:nvPr>
        </p:nvSpPr>
        <p:spPr/>
        <p:txBody>
          <a:bodyPr/>
          <a:lstStyle/>
          <a:p>
            <a:r>
              <a:rPr lang="en-US" dirty="0"/>
              <a:t>Argument for AN/THI Cliticization – Pt. I</a:t>
            </a:r>
            <a:br>
              <a:rPr lang="en-US" dirty="0"/>
            </a:br>
            <a:r>
              <a:rPr lang="en-US" sz="3600" dirty="0"/>
              <a:t>(Pak, 2016)</a:t>
            </a:r>
            <a:endParaRPr lang="en-US" dirty="0"/>
          </a:p>
        </p:txBody>
      </p:sp>
      <p:sp>
        <p:nvSpPr>
          <p:cNvPr id="3" name="Content Placeholder 2">
            <a:extLst>
              <a:ext uri="{FF2B5EF4-FFF2-40B4-BE49-F238E27FC236}">
                <a16:creationId xmlns:a16="http://schemas.microsoft.com/office/drawing/2014/main" id="{F53CA9BF-339E-48AE-6579-720604CC3FF7}"/>
              </a:ext>
            </a:extLst>
          </p:cNvPr>
          <p:cNvSpPr>
            <a:spLocks noGrp="1"/>
          </p:cNvSpPr>
          <p:nvPr>
            <p:ph idx="1"/>
          </p:nvPr>
        </p:nvSpPr>
        <p:spPr/>
        <p:txBody>
          <a:bodyPr/>
          <a:lstStyle/>
          <a:p>
            <a:r>
              <a:rPr lang="en-US" dirty="0"/>
              <a:t>Both AN and THI participate in the same pattern of vowel tensing and reduction found to occur with other function words</a:t>
            </a:r>
          </a:p>
          <a:p>
            <a:pPr lvl="1"/>
            <a:endParaRPr lang="en-US" dirty="0"/>
          </a:p>
          <a:p>
            <a:pPr lvl="1"/>
            <a:endParaRPr lang="en-US" dirty="0"/>
          </a:p>
          <a:p>
            <a:pPr lvl="1"/>
            <a:endParaRPr lang="en-US" dirty="0"/>
          </a:p>
          <a:p>
            <a:pPr lvl="1"/>
            <a:endParaRPr lang="en-US" dirty="0"/>
          </a:p>
          <a:p>
            <a:pPr lvl="1"/>
            <a:endParaRPr lang="en-US" dirty="0"/>
          </a:p>
          <a:p>
            <a:r>
              <a:rPr lang="en-US" dirty="0"/>
              <a:t>This process only happens word internally, so cliticization explains why it occurs for AN and THI</a:t>
            </a:r>
          </a:p>
        </p:txBody>
      </p:sp>
      <p:sp>
        <p:nvSpPr>
          <p:cNvPr id="4" name="Slide Number Placeholder 3">
            <a:extLst>
              <a:ext uri="{FF2B5EF4-FFF2-40B4-BE49-F238E27FC236}">
                <a16:creationId xmlns:a16="http://schemas.microsoft.com/office/drawing/2014/main" id="{8614AE73-1B49-F8C5-BC20-A1414FBF06F7}"/>
              </a:ext>
            </a:extLst>
          </p:cNvPr>
          <p:cNvSpPr>
            <a:spLocks noGrp="1"/>
          </p:cNvSpPr>
          <p:nvPr>
            <p:ph type="sldNum" sz="quarter" idx="12"/>
          </p:nvPr>
        </p:nvSpPr>
        <p:spPr/>
        <p:txBody>
          <a:bodyPr/>
          <a:lstStyle/>
          <a:p>
            <a:fld id="{330EA680-D336-4FF7-8B7A-9848BB0A1C32}" type="slidenum">
              <a:rPr lang="en-US" smtClean="0"/>
              <a:t>18</a:t>
            </a:fld>
            <a:endParaRPr lang="en-US"/>
          </a:p>
        </p:txBody>
      </p:sp>
      <p:pic>
        <p:nvPicPr>
          <p:cNvPr id="14" name="Picture 13">
            <a:extLst>
              <a:ext uri="{FF2B5EF4-FFF2-40B4-BE49-F238E27FC236}">
                <a16:creationId xmlns:a16="http://schemas.microsoft.com/office/drawing/2014/main" id="{5CF51D41-384C-9247-2045-76733D73CCD6}"/>
              </a:ext>
            </a:extLst>
          </p:cNvPr>
          <p:cNvPicPr>
            <a:picLocks noChangeAspect="1"/>
          </p:cNvPicPr>
          <p:nvPr/>
        </p:nvPicPr>
        <p:blipFill>
          <a:blip r:embed="rId2"/>
          <a:stretch>
            <a:fillRect/>
          </a:stretch>
        </p:blipFill>
        <p:spPr>
          <a:xfrm>
            <a:off x="1987929" y="2840769"/>
            <a:ext cx="6300788" cy="1738465"/>
          </a:xfrm>
          <a:prstGeom prst="rect">
            <a:avLst/>
          </a:prstGeom>
          <a:ln w="28575">
            <a:solidFill>
              <a:schemeClr val="accent2"/>
            </a:solidFill>
          </a:ln>
        </p:spPr>
      </p:pic>
      <p:pic>
        <p:nvPicPr>
          <p:cNvPr id="16" name="Picture 15">
            <a:extLst>
              <a:ext uri="{FF2B5EF4-FFF2-40B4-BE49-F238E27FC236}">
                <a16:creationId xmlns:a16="http://schemas.microsoft.com/office/drawing/2014/main" id="{3C002CBD-D9FA-3BEF-3EF4-41E7494C5146}"/>
              </a:ext>
            </a:extLst>
          </p:cNvPr>
          <p:cNvPicPr>
            <a:picLocks noChangeAspect="1"/>
          </p:cNvPicPr>
          <p:nvPr/>
        </p:nvPicPr>
        <p:blipFill>
          <a:blip r:embed="rId3"/>
          <a:stretch>
            <a:fillRect/>
          </a:stretch>
        </p:blipFill>
        <p:spPr>
          <a:xfrm>
            <a:off x="1987929" y="5729248"/>
            <a:ext cx="7607691" cy="762039"/>
          </a:xfrm>
          <a:prstGeom prst="rect">
            <a:avLst/>
          </a:prstGeom>
          <a:ln w="28575">
            <a:solidFill>
              <a:schemeClr val="accent2"/>
            </a:solidFill>
          </a:ln>
        </p:spPr>
      </p:pic>
    </p:spTree>
    <p:extLst>
      <p:ext uri="{BB962C8B-B14F-4D97-AF65-F5344CB8AC3E}">
        <p14:creationId xmlns:p14="http://schemas.microsoft.com/office/powerpoint/2010/main" val="350831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64D9D-8E72-9397-8FEF-016703936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0801E-48FF-96E9-DE88-125CB2A6EA03}"/>
              </a:ext>
            </a:extLst>
          </p:cNvPr>
          <p:cNvSpPr>
            <a:spLocks noGrp="1"/>
          </p:cNvSpPr>
          <p:nvPr>
            <p:ph type="title"/>
          </p:nvPr>
        </p:nvSpPr>
        <p:spPr/>
        <p:txBody>
          <a:bodyPr/>
          <a:lstStyle/>
          <a:p>
            <a:r>
              <a:rPr lang="en-US" dirty="0"/>
              <a:t>Argument for AN/THI Cliticization – Pt. II</a:t>
            </a:r>
            <a:br>
              <a:rPr lang="en-US" dirty="0"/>
            </a:br>
            <a:r>
              <a:rPr lang="en-US" sz="3600" dirty="0"/>
              <a:t>(Pak, 2016)</a:t>
            </a:r>
            <a:endParaRPr lang="en-US" dirty="0"/>
          </a:p>
        </p:txBody>
      </p:sp>
      <p:sp>
        <p:nvSpPr>
          <p:cNvPr id="3" name="Content Placeholder 2">
            <a:extLst>
              <a:ext uri="{FF2B5EF4-FFF2-40B4-BE49-F238E27FC236}">
                <a16:creationId xmlns:a16="http://schemas.microsoft.com/office/drawing/2014/main" id="{273B31AF-2D3B-3E80-A598-F61901465C79}"/>
              </a:ext>
            </a:extLst>
          </p:cNvPr>
          <p:cNvSpPr>
            <a:spLocks noGrp="1"/>
          </p:cNvSpPr>
          <p:nvPr>
            <p:ph idx="1"/>
          </p:nvPr>
        </p:nvSpPr>
        <p:spPr/>
        <p:txBody>
          <a:bodyPr/>
          <a:lstStyle/>
          <a:p>
            <a:r>
              <a:rPr lang="en-US" dirty="0"/>
              <a:t>Emphatic glottal stop insertion doesn’t prevent AN application OR THI application (p. 16)</a:t>
            </a:r>
            <a:br>
              <a:rPr lang="en-US" dirty="0"/>
            </a:br>
            <a:br>
              <a:rPr lang="en-US" dirty="0"/>
            </a:br>
            <a:br>
              <a:rPr lang="en-US" dirty="0"/>
            </a:br>
            <a:br>
              <a:rPr lang="en-US" sz="2000" dirty="0"/>
            </a:br>
            <a:endParaRPr lang="en-US" sz="2000" dirty="0"/>
          </a:p>
          <a:p>
            <a:r>
              <a:rPr lang="en-US" dirty="0"/>
              <a:t>Emphatic glottal insertion during </a:t>
            </a:r>
            <a:r>
              <a:rPr lang="en-US" dirty="0" err="1"/>
              <a:t>resyllabification</a:t>
            </a:r>
            <a:r>
              <a:rPr lang="en-US" dirty="0"/>
              <a:t>, before flapping </a:t>
            </a:r>
          </a:p>
        </p:txBody>
      </p:sp>
      <p:sp>
        <p:nvSpPr>
          <p:cNvPr id="4" name="Slide Number Placeholder 3">
            <a:extLst>
              <a:ext uri="{FF2B5EF4-FFF2-40B4-BE49-F238E27FC236}">
                <a16:creationId xmlns:a16="http://schemas.microsoft.com/office/drawing/2014/main" id="{38B4FC64-232C-D588-AA21-3AB5EF002508}"/>
              </a:ext>
            </a:extLst>
          </p:cNvPr>
          <p:cNvSpPr>
            <a:spLocks noGrp="1"/>
          </p:cNvSpPr>
          <p:nvPr>
            <p:ph type="sldNum" sz="quarter" idx="12"/>
          </p:nvPr>
        </p:nvSpPr>
        <p:spPr/>
        <p:txBody>
          <a:bodyPr/>
          <a:lstStyle/>
          <a:p>
            <a:fld id="{330EA680-D336-4FF7-8B7A-9848BB0A1C32}" type="slidenum">
              <a:rPr lang="en-US" smtClean="0"/>
              <a:t>19</a:t>
            </a:fld>
            <a:endParaRPr lang="en-US"/>
          </a:p>
        </p:txBody>
      </p:sp>
      <p:pic>
        <p:nvPicPr>
          <p:cNvPr id="6" name="Picture 5">
            <a:extLst>
              <a:ext uri="{FF2B5EF4-FFF2-40B4-BE49-F238E27FC236}">
                <a16:creationId xmlns:a16="http://schemas.microsoft.com/office/drawing/2014/main" id="{F5351BE9-523D-12EE-2705-08101725C54A}"/>
              </a:ext>
            </a:extLst>
          </p:cNvPr>
          <p:cNvPicPr>
            <a:picLocks noChangeAspect="1"/>
          </p:cNvPicPr>
          <p:nvPr/>
        </p:nvPicPr>
        <p:blipFill>
          <a:blip r:embed="rId2"/>
          <a:stretch>
            <a:fillRect/>
          </a:stretch>
        </p:blipFill>
        <p:spPr>
          <a:xfrm>
            <a:off x="1987929" y="2840769"/>
            <a:ext cx="8058564" cy="1009702"/>
          </a:xfrm>
          <a:prstGeom prst="rect">
            <a:avLst/>
          </a:prstGeom>
          <a:ln w="28575">
            <a:solidFill>
              <a:schemeClr val="accent2"/>
            </a:solidFill>
          </a:ln>
        </p:spPr>
      </p:pic>
      <p:pic>
        <p:nvPicPr>
          <p:cNvPr id="8" name="Picture 7">
            <a:extLst>
              <a:ext uri="{FF2B5EF4-FFF2-40B4-BE49-F238E27FC236}">
                <a16:creationId xmlns:a16="http://schemas.microsoft.com/office/drawing/2014/main" id="{4D35FE7E-FAEA-EF22-7ADD-8DC40A1E297D}"/>
              </a:ext>
            </a:extLst>
          </p:cNvPr>
          <p:cNvPicPr>
            <a:picLocks noChangeAspect="1"/>
          </p:cNvPicPr>
          <p:nvPr/>
        </p:nvPicPr>
        <p:blipFill>
          <a:blip r:embed="rId3"/>
          <a:stretch>
            <a:fillRect/>
          </a:stretch>
        </p:blipFill>
        <p:spPr>
          <a:xfrm>
            <a:off x="1987929" y="4710796"/>
            <a:ext cx="5715294" cy="1447874"/>
          </a:xfrm>
          <a:prstGeom prst="rect">
            <a:avLst/>
          </a:prstGeom>
          <a:ln w="28575">
            <a:solidFill>
              <a:schemeClr val="accent2"/>
            </a:solidFill>
          </a:ln>
        </p:spPr>
      </p:pic>
    </p:spTree>
    <p:extLst>
      <p:ext uri="{BB962C8B-B14F-4D97-AF65-F5344CB8AC3E}">
        <p14:creationId xmlns:p14="http://schemas.microsoft.com/office/powerpoint/2010/main" val="2423143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BEAC69-B25A-071F-4837-99E289F11EE2}"/>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FD5C23-4D05-21C7-E12D-9968DBC46883}"/>
              </a:ext>
            </a:extLst>
          </p:cNvPr>
          <p:cNvSpPr>
            <a:spLocks noGrp="1"/>
          </p:cNvSpPr>
          <p:nvPr>
            <p:ph type="title"/>
          </p:nvPr>
        </p:nvSpPr>
        <p:spPr/>
        <p:txBody>
          <a:bodyPr/>
          <a:lstStyle/>
          <a:p>
            <a:r>
              <a:rPr lang="en-US" dirty="0"/>
              <a:t>UHM Tokens in the MI Diaries </a:t>
            </a:r>
            <a:r>
              <a:rPr lang="en-US" sz="2000" dirty="0"/>
              <a:t>(Sneller &amp; Wagner, 2020-)</a:t>
            </a:r>
            <a:endParaRPr lang="en-US" dirty="0"/>
          </a:p>
        </p:txBody>
      </p:sp>
      <p:sp>
        <p:nvSpPr>
          <p:cNvPr id="4" name="Slide Number Placeholder 3">
            <a:extLst>
              <a:ext uri="{FF2B5EF4-FFF2-40B4-BE49-F238E27FC236}">
                <a16:creationId xmlns:a16="http://schemas.microsoft.com/office/drawing/2014/main" id="{094DEBEB-B6F5-3147-CDB7-CFF3B3A20C08}"/>
              </a:ext>
            </a:extLst>
          </p:cNvPr>
          <p:cNvSpPr>
            <a:spLocks noGrp="1"/>
          </p:cNvSpPr>
          <p:nvPr>
            <p:ph type="sldNum" sz="quarter" idx="12"/>
          </p:nvPr>
        </p:nvSpPr>
        <p:spPr/>
        <p:txBody>
          <a:bodyPr/>
          <a:lstStyle/>
          <a:p>
            <a:fld id="{330EA680-D336-4FF7-8B7A-9848BB0A1C32}" type="slidenum">
              <a:rPr lang="en-US" smtClean="0"/>
              <a:t>20</a:t>
            </a:fld>
            <a:endParaRPr lang="en-US"/>
          </a:p>
        </p:txBody>
      </p:sp>
      <p:pic>
        <p:nvPicPr>
          <p:cNvPr id="6" name="Picture 5">
            <a:extLst>
              <a:ext uri="{FF2B5EF4-FFF2-40B4-BE49-F238E27FC236}">
                <a16:creationId xmlns:a16="http://schemas.microsoft.com/office/drawing/2014/main" id="{73B10A5C-5455-14DA-6BB5-692887270FF7}"/>
              </a:ext>
            </a:extLst>
          </p:cNvPr>
          <p:cNvPicPr>
            <a:picLocks noChangeAspect="1"/>
          </p:cNvPicPr>
          <p:nvPr/>
        </p:nvPicPr>
        <p:blipFill>
          <a:blip r:embed="rId3"/>
          <a:stretch>
            <a:fillRect/>
          </a:stretch>
        </p:blipFill>
        <p:spPr>
          <a:xfrm>
            <a:off x="3076420" y="2432977"/>
            <a:ext cx="6039160" cy="1682836"/>
          </a:xfrm>
          <a:prstGeom prst="rect">
            <a:avLst/>
          </a:prstGeom>
        </p:spPr>
      </p:pic>
      <p:pic>
        <p:nvPicPr>
          <p:cNvPr id="8" name="Picture 7">
            <a:extLst>
              <a:ext uri="{FF2B5EF4-FFF2-40B4-BE49-F238E27FC236}">
                <a16:creationId xmlns:a16="http://schemas.microsoft.com/office/drawing/2014/main" id="{49BFE822-8FD6-09C6-5567-270216BA2422}"/>
              </a:ext>
            </a:extLst>
          </p:cNvPr>
          <p:cNvPicPr>
            <a:picLocks noChangeAspect="1"/>
          </p:cNvPicPr>
          <p:nvPr/>
        </p:nvPicPr>
        <p:blipFill>
          <a:blip r:embed="rId4"/>
          <a:stretch>
            <a:fillRect/>
          </a:stretch>
        </p:blipFill>
        <p:spPr>
          <a:xfrm>
            <a:off x="2682699" y="4513177"/>
            <a:ext cx="6826601" cy="1663786"/>
          </a:xfrm>
          <a:prstGeom prst="rect">
            <a:avLst/>
          </a:prstGeom>
        </p:spPr>
      </p:pic>
    </p:spTree>
    <p:extLst>
      <p:ext uri="{BB962C8B-B14F-4D97-AF65-F5344CB8AC3E}">
        <p14:creationId xmlns:p14="http://schemas.microsoft.com/office/powerpoint/2010/main" val="203560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D26307D-3F75-8DBC-B2DD-D5F365A497C0}"/>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A19A4E-842F-CD8C-096E-8E2421FFFB39}"/>
              </a:ext>
            </a:extLst>
          </p:cNvPr>
          <p:cNvSpPr>
            <a:spLocks noGrp="1"/>
          </p:cNvSpPr>
          <p:nvPr>
            <p:ph type="title"/>
          </p:nvPr>
        </p:nvSpPr>
        <p:spPr/>
        <p:txBody>
          <a:bodyPr/>
          <a:lstStyle/>
          <a:p>
            <a:r>
              <a:rPr lang="en-US"/>
              <a:t>UHM is Conditioned by Pauses and the Following Word’s (Lack of) Onset</a:t>
            </a:r>
          </a:p>
        </p:txBody>
      </p:sp>
      <p:sp>
        <p:nvSpPr>
          <p:cNvPr id="4" name="Slide Number Placeholder 3">
            <a:extLst>
              <a:ext uri="{FF2B5EF4-FFF2-40B4-BE49-F238E27FC236}">
                <a16:creationId xmlns:a16="http://schemas.microsoft.com/office/drawing/2014/main" id="{ABAFBD02-D048-277D-156B-D7514713047C}"/>
              </a:ext>
            </a:extLst>
          </p:cNvPr>
          <p:cNvSpPr>
            <a:spLocks noGrp="1"/>
          </p:cNvSpPr>
          <p:nvPr>
            <p:ph type="sldNum" sz="quarter" idx="12"/>
          </p:nvPr>
        </p:nvSpPr>
        <p:spPr/>
        <p:txBody>
          <a:bodyPr/>
          <a:lstStyle/>
          <a:p>
            <a:fld id="{330EA680-D336-4FF7-8B7A-9848BB0A1C32}" type="slidenum">
              <a:rPr lang="en-US" smtClean="0">
                <a:solidFill>
                  <a:schemeClr val="bg1"/>
                </a:solidFill>
              </a:rPr>
              <a:t>21</a:t>
            </a:fld>
            <a:endParaRPr lang="en-US" dirty="0">
              <a:solidFill>
                <a:schemeClr val="bg1"/>
              </a:solidFill>
            </a:endParaRPr>
          </a:p>
        </p:txBody>
      </p:sp>
      <p:pic>
        <p:nvPicPr>
          <p:cNvPr id="15" name="Picture 14">
            <a:extLst>
              <a:ext uri="{FF2B5EF4-FFF2-40B4-BE49-F238E27FC236}">
                <a16:creationId xmlns:a16="http://schemas.microsoft.com/office/drawing/2014/main" id="{7F254100-DE09-3A5B-6B5A-C4A4EA400EA3}"/>
              </a:ext>
            </a:extLst>
          </p:cNvPr>
          <p:cNvPicPr>
            <a:picLocks noChangeAspect="1"/>
          </p:cNvPicPr>
          <p:nvPr/>
        </p:nvPicPr>
        <p:blipFill>
          <a:blip r:embed="rId3"/>
          <a:stretch>
            <a:fillRect/>
          </a:stretch>
        </p:blipFill>
        <p:spPr>
          <a:xfrm>
            <a:off x="2225029" y="2517709"/>
            <a:ext cx="7741941" cy="3346516"/>
          </a:xfrm>
          <a:prstGeom prst="rect">
            <a:avLst/>
          </a:prstGeom>
        </p:spPr>
      </p:pic>
      <p:sp>
        <p:nvSpPr>
          <p:cNvPr id="16" name="Rectangle 15">
            <a:extLst>
              <a:ext uri="{FF2B5EF4-FFF2-40B4-BE49-F238E27FC236}">
                <a16:creationId xmlns:a16="http://schemas.microsoft.com/office/drawing/2014/main" id="{65E5D362-10D9-335D-0F8A-78EC3D0946CC}"/>
              </a:ext>
            </a:extLst>
          </p:cNvPr>
          <p:cNvSpPr/>
          <p:nvPr/>
        </p:nvSpPr>
        <p:spPr>
          <a:xfrm>
            <a:off x="2020187" y="3755031"/>
            <a:ext cx="8080744" cy="955191"/>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20EEBB1-D34F-3BC3-35D9-488D37980E85}"/>
              </a:ext>
            </a:extLst>
          </p:cNvPr>
          <p:cNvSpPr/>
          <p:nvPr/>
        </p:nvSpPr>
        <p:spPr>
          <a:xfrm>
            <a:off x="2020187" y="3164044"/>
            <a:ext cx="8080744" cy="590987"/>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307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A482-7879-B84C-1EDE-3B6620905AD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BC2C873-209F-5B80-9AE2-397E646047DB}"/>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BCB94D-E0F5-95DD-B6DA-EF41D63FA5B5}"/>
              </a:ext>
            </a:extLst>
          </p:cNvPr>
          <p:cNvSpPr>
            <a:spLocks noGrp="1"/>
          </p:cNvSpPr>
          <p:nvPr>
            <p:ph type="title"/>
          </p:nvPr>
        </p:nvSpPr>
        <p:spPr>
          <a:xfrm>
            <a:off x="839788" y="365125"/>
            <a:ext cx="10515600" cy="1055811"/>
          </a:xfrm>
        </p:spPr>
        <p:txBody>
          <a:bodyPr>
            <a:normAutofit fontScale="90000"/>
          </a:bodyPr>
          <a:lstStyle/>
          <a:p>
            <a:r>
              <a:rPr lang="en-US"/>
              <a:t>“Uh” and “Um” are Variants of the Same Variable</a:t>
            </a:r>
          </a:p>
        </p:txBody>
      </p:sp>
      <p:sp>
        <p:nvSpPr>
          <p:cNvPr id="9" name="Text Placeholder 8">
            <a:extLst>
              <a:ext uri="{FF2B5EF4-FFF2-40B4-BE49-F238E27FC236}">
                <a16:creationId xmlns:a16="http://schemas.microsoft.com/office/drawing/2014/main" id="{0524D235-C9AE-8F69-4EA0-7B7E6C866BCF}"/>
              </a:ext>
            </a:extLst>
          </p:cNvPr>
          <p:cNvSpPr>
            <a:spLocks noGrp="1"/>
          </p:cNvSpPr>
          <p:nvPr>
            <p:ph type="body" idx="1"/>
          </p:nvPr>
        </p:nvSpPr>
        <p:spPr>
          <a:xfrm>
            <a:off x="839788" y="1420938"/>
            <a:ext cx="5157787" cy="439466"/>
          </a:xfrm>
        </p:spPr>
        <p:txBody>
          <a:bodyPr>
            <a:normAutofit/>
          </a:bodyPr>
          <a:lstStyle/>
          <a:p>
            <a:r>
              <a:rPr lang="en-US"/>
              <a:t>UHM’s frequency remains stable…</a:t>
            </a:r>
          </a:p>
        </p:txBody>
      </p:sp>
      <p:sp>
        <p:nvSpPr>
          <p:cNvPr id="10" name="Text Placeholder 9">
            <a:extLst>
              <a:ext uri="{FF2B5EF4-FFF2-40B4-BE49-F238E27FC236}">
                <a16:creationId xmlns:a16="http://schemas.microsoft.com/office/drawing/2014/main" id="{EEF9D8F3-5153-0F77-4123-38C66E0A9B5E}"/>
              </a:ext>
            </a:extLst>
          </p:cNvPr>
          <p:cNvSpPr>
            <a:spLocks noGrp="1"/>
          </p:cNvSpPr>
          <p:nvPr>
            <p:ph type="body" sz="quarter" idx="3"/>
          </p:nvPr>
        </p:nvSpPr>
        <p:spPr>
          <a:xfrm>
            <a:off x="6172200" y="1420936"/>
            <a:ext cx="5183188" cy="439467"/>
          </a:xfrm>
        </p:spPr>
        <p:txBody>
          <a:bodyPr>
            <a:normAutofit/>
          </a:bodyPr>
          <a:lstStyle/>
          <a:p>
            <a:r>
              <a:rPr lang="en-US"/>
              <a:t>… as “uh” and “um” trade off</a:t>
            </a:r>
          </a:p>
        </p:txBody>
      </p:sp>
      <p:pic>
        <p:nvPicPr>
          <p:cNvPr id="12" name="Picture Placeholder 5">
            <a:extLst>
              <a:ext uri="{FF2B5EF4-FFF2-40B4-BE49-F238E27FC236}">
                <a16:creationId xmlns:a16="http://schemas.microsoft.com/office/drawing/2014/main" id="{4FAD88EC-7838-BA44-A959-76A48C02C85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9762" y="2035277"/>
            <a:ext cx="5357812" cy="3306535"/>
          </a:xfrm>
          <a:prstGeom prst="rect">
            <a:avLst/>
          </a:prstGeom>
        </p:spPr>
      </p:pic>
      <p:sp>
        <p:nvSpPr>
          <p:cNvPr id="13" name="TextBox 12">
            <a:extLst>
              <a:ext uri="{FF2B5EF4-FFF2-40B4-BE49-F238E27FC236}">
                <a16:creationId xmlns:a16="http://schemas.microsoft.com/office/drawing/2014/main" id="{A8527A17-A974-31CB-C418-0AA820F23AE6}"/>
              </a:ext>
            </a:extLst>
          </p:cNvPr>
          <p:cNvSpPr txBox="1"/>
          <p:nvPr/>
        </p:nvSpPr>
        <p:spPr>
          <a:xfrm>
            <a:off x="639761" y="5546621"/>
            <a:ext cx="4775200" cy="523220"/>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Rate of UHM per 1,000 Tokens </a:t>
            </a:r>
          </a:p>
          <a:p>
            <a:pPr algn="ctr"/>
            <a:r>
              <a:rPr lang="en-US" sz="1400">
                <a:solidFill>
                  <a:schemeClr val="bg1"/>
                </a:solidFill>
                <a:latin typeface="Arial" panose="020B0604020202020204" pitchFamily="34" charset="0"/>
                <a:cs typeface="Arial" panose="020B0604020202020204" pitchFamily="34" charset="0"/>
              </a:rPr>
              <a:t>by Diarist and Year of Birth</a:t>
            </a:r>
          </a:p>
        </p:txBody>
      </p:sp>
      <p:pic>
        <p:nvPicPr>
          <p:cNvPr id="17" name="Content Placeholder 16">
            <a:extLst>
              <a:ext uri="{FF2B5EF4-FFF2-40B4-BE49-F238E27FC236}">
                <a16:creationId xmlns:a16="http://schemas.microsoft.com/office/drawing/2014/main" id="{BFE23DE1-8F91-B496-0A59-A9532FBC47FB}"/>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p:blipFill>
        <p:spPr>
          <a:xfrm>
            <a:off x="6172200" y="2035277"/>
            <a:ext cx="5183188" cy="3198766"/>
          </a:xfrm>
        </p:spPr>
      </p:pic>
      <p:sp>
        <p:nvSpPr>
          <p:cNvPr id="18" name="TextBox 17">
            <a:extLst>
              <a:ext uri="{FF2B5EF4-FFF2-40B4-BE49-F238E27FC236}">
                <a16:creationId xmlns:a16="http://schemas.microsoft.com/office/drawing/2014/main" id="{A8399B0E-CCB9-E7DC-E31C-C4AB61A15D4E}"/>
              </a:ext>
            </a:extLst>
          </p:cNvPr>
          <p:cNvSpPr txBox="1"/>
          <p:nvPr/>
        </p:nvSpPr>
        <p:spPr>
          <a:xfrm>
            <a:off x="6096000" y="5546620"/>
            <a:ext cx="4775200" cy="523220"/>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Rate of “Uh” and “Um” per 1,000 Tokens </a:t>
            </a:r>
          </a:p>
          <a:p>
            <a:pPr algn="ctr"/>
            <a:r>
              <a:rPr lang="en-US" sz="1400">
                <a:solidFill>
                  <a:schemeClr val="bg1"/>
                </a:solidFill>
                <a:latin typeface="Arial" panose="020B0604020202020204" pitchFamily="34" charset="0"/>
                <a:cs typeface="Arial" panose="020B0604020202020204" pitchFamily="34" charset="0"/>
              </a:rPr>
              <a:t>by Diarist and Year of Birth</a:t>
            </a:r>
          </a:p>
        </p:txBody>
      </p:sp>
      <p:sp>
        <p:nvSpPr>
          <p:cNvPr id="3" name="Slide Number Placeholder 2">
            <a:extLst>
              <a:ext uri="{FF2B5EF4-FFF2-40B4-BE49-F238E27FC236}">
                <a16:creationId xmlns:a16="http://schemas.microsoft.com/office/drawing/2014/main" id="{8B17FA11-0024-74A5-4851-A76806F1B0AA}"/>
              </a:ext>
            </a:extLst>
          </p:cNvPr>
          <p:cNvSpPr>
            <a:spLocks noGrp="1"/>
          </p:cNvSpPr>
          <p:nvPr>
            <p:ph type="sldNum" sz="quarter" idx="12"/>
          </p:nvPr>
        </p:nvSpPr>
        <p:spPr/>
        <p:txBody>
          <a:bodyPr/>
          <a:lstStyle/>
          <a:p>
            <a:fld id="{330EA680-D336-4FF7-8B7A-9848BB0A1C32}" type="slidenum">
              <a:rPr lang="en-US" smtClean="0">
                <a:solidFill>
                  <a:schemeClr val="bg1"/>
                </a:solidFill>
              </a:rPr>
              <a:t>22</a:t>
            </a:fld>
            <a:endParaRPr lang="en-US">
              <a:solidFill>
                <a:schemeClr val="bg1"/>
              </a:solidFill>
            </a:endParaRPr>
          </a:p>
        </p:txBody>
      </p:sp>
    </p:spTree>
    <p:extLst>
      <p:ext uri="{BB962C8B-B14F-4D97-AF65-F5344CB8AC3E}">
        <p14:creationId xmlns:p14="http://schemas.microsoft.com/office/powerpoint/2010/main" val="38597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3"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1D823-7A8B-6985-36A2-8555E3308589}"/>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63559247-77D9-4C18-66B9-B1E3A2131722}"/>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D5BB51E9-D86C-FF8A-4477-9981A93929B7}"/>
              </a:ext>
            </a:extLst>
          </p:cNvPr>
          <p:cNvPicPr>
            <a:picLocks noChangeAspect="1"/>
          </p:cNvPicPr>
          <p:nvPr/>
        </p:nvPicPr>
        <p:blipFill>
          <a:blip r:embed="rId3"/>
          <a:stretch>
            <a:fillRect/>
          </a:stretch>
        </p:blipFill>
        <p:spPr>
          <a:xfrm>
            <a:off x="2762249" y="2077716"/>
            <a:ext cx="6667500" cy="4114800"/>
          </a:xfrm>
          <a:prstGeom prst="rect">
            <a:avLst/>
          </a:prstGeom>
        </p:spPr>
      </p:pic>
      <p:sp>
        <p:nvSpPr>
          <p:cNvPr id="2" name="Title 1">
            <a:extLst>
              <a:ext uri="{FF2B5EF4-FFF2-40B4-BE49-F238E27FC236}">
                <a16:creationId xmlns:a16="http://schemas.microsoft.com/office/drawing/2014/main" id="{07A70CAB-D194-3A57-CCD7-2D03FA0CE085}"/>
              </a:ext>
            </a:extLst>
          </p:cNvPr>
          <p:cNvSpPr>
            <a:spLocks noGrp="1"/>
          </p:cNvSpPr>
          <p:nvPr>
            <p:ph type="title"/>
          </p:nvPr>
        </p:nvSpPr>
        <p:spPr/>
        <p:txBody>
          <a:bodyPr/>
          <a:lstStyle/>
          <a:p>
            <a:r>
              <a:rPr lang="en-US" dirty="0"/>
              <a:t>UHM triggers THI alternation differently from Following Pauses </a:t>
            </a:r>
          </a:p>
        </p:txBody>
      </p:sp>
      <p:sp>
        <p:nvSpPr>
          <p:cNvPr id="4" name="Slide Number Placeholder 3">
            <a:extLst>
              <a:ext uri="{FF2B5EF4-FFF2-40B4-BE49-F238E27FC236}">
                <a16:creationId xmlns:a16="http://schemas.microsoft.com/office/drawing/2014/main" id="{3975D9B4-C3E5-B944-D1B6-9C2BF158C25B}"/>
              </a:ext>
            </a:extLst>
          </p:cNvPr>
          <p:cNvSpPr>
            <a:spLocks noGrp="1"/>
          </p:cNvSpPr>
          <p:nvPr>
            <p:ph type="sldNum" sz="quarter" idx="12"/>
          </p:nvPr>
        </p:nvSpPr>
        <p:spPr/>
        <p:txBody>
          <a:bodyPr/>
          <a:lstStyle/>
          <a:p>
            <a:fld id="{330EA680-D336-4FF7-8B7A-9848BB0A1C32}" type="slidenum">
              <a:rPr lang="en-US" smtClean="0">
                <a:solidFill>
                  <a:schemeClr val="bg1"/>
                </a:solidFill>
              </a:rPr>
              <a:t>23</a:t>
            </a:fld>
            <a:endParaRPr lang="en-US" dirty="0">
              <a:solidFill>
                <a:schemeClr val="bg1"/>
              </a:solidFill>
            </a:endParaRPr>
          </a:p>
        </p:txBody>
      </p:sp>
      <p:sp>
        <p:nvSpPr>
          <p:cNvPr id="3" name="Rectangle 2">
            <a:extLst>
              <a:ext uri="{FF2B5EF4-FFF2-40B4-BE49-F238E27FC236}">
                <a16:creationId xmlns:a16="http://schemas.microsoft.com/office/drawing/2014/main" id="{ABD332E6-E0EF-D25D-9C12-22BBE6058AA0}"/>
              </a:ext>
            </a:extLst>
          </p:cNvPr>
          <p:cNvSpPr/>
          <p:nvPr/>
        </p:nvSpPr>
        <p:spPr>
          <a:xfrm>
            <a:off x="3529252" y="3685690"/>
            <a:ext cx="1276173" cy="1931388"/>
          </a:xfrm>
          <a:prstGeom prst="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73CFD5A2-02B8-57D8-89BC-F41C9F4A50A9}"/>
              </a:ext>
            </a:extLst>
          </p:cNvPr>
          <p:cNvSpPr/>
          <p:nvPr/>
        </p:nvSpPr>
        <p:spPr>
          <a:xfrm>
            <a:off x="3386138" y="3250411"/>
            <a:ext cx="2950369" cy="2707480"/>
          </a:xfrm>
          <a:prstGeom prst="roundRect">
            <a:avLst/>
          </a:prstGeom>
          <a:noFill/>
          <a:ln w="38100">
            <a:solidFill>
              <a:srgbClr val="FFC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Up-Down 7">
            <a:extLst>
              <a:ext uri="{FF2B5EF4-FFF2-40B4-BE49-F238E27FC236}">
                <a16:creationId xmlns:a16="http://schemas.microsoft.com/office/drawing/2014/main" id="{DCF8AC6F-D732-5C71-218E-9C04D80CBDE5}"/>
              </a:ext>
            </a:extLst>
          </p:cNvPr>
          <p:cNvSpPr/>
          <p:nvPr/>
        </p:nvSpPr>
        <p:spPr>
          <a:xfrm>
            <a:off x="1978440" y="2300543"/>
            <a:ext cx="484632" cy="3548714"/>
          </a:xfrm>
          <a:prstGeom prst="upDown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B99F57E-A699-C4B2-090A-13FAFE4638B1}"/>
              </a:ext>
            </a:extLst>
          </p:cNvPr>
          <p:cNvSpPr txBox="1"/>
          <p:nvPr/>
        </p:nvSpPr>
        <p:spPr>
          <a:xfrm>
            <a:off x="1976829" y="1931211"/>
            <a:ext cx="500458" cy="369332"/>
          </a:xfrm>
          <a:prstGeom prst="rect">
            <a:avLst/>
          </a:prstGeom>
          <a:noFill/>
          <a:ln>
            <a:noFill/>
          </a:ln>
        </p:spPr>
        <p:txBody>
          <a:bodyPr wrap="none" rtlCol="0">
            <a:spAutoFit/>
          </a:bodyPr>
          <a:lstStyle/>
          <a:p>
            <a:pPr algn="ctr"/>
            <a:r>
              <a:rPr lang="und-Latn-001" dirty="0">
                <a:solidFill>
                  <a:schemeClr val="bg1"/>
                </a:solidFill>
              </a:rPr>
              <a:t>[ði]</a:t>
            </a:r>
            <a:endParaRPr lang="en-US" dirty="0">
              <a:solidFill>
                <a:schemeClr val="bg1"/>
              </a:solidFill>
            </a:endParaRPr>
          </a:p>
        </p:txBody>
      </p:sp>
      <p:sp>
        <p:nvSpPr>
          <p:cNvPr id="12" name="TextBox 11">
            <a:extLst>
              <a:ext uri="{FF2B5EF4-FFF2-40B4-BE49-F238E27FC236}">
                <a16:creationId xmlns:a16="http://schemas.microsoft.com/office/drawing/2014/main" id="{09F31B0A-85F8-21FB-BA6B-29D86023906B}"/>
              </a:ext>
            </a:extLst>
          </p:cNvPr>
          <p:cNvSpPr txBox="1"/>
          <p:nvPr/>
        </p:nvSpPr>
        <p:spPr>
          <a:xfrm>
            <a:off x="1930273" y="5863443"/>
            <a:ext cx="567784" cy="369332"/>
          </a:xfrm>
          <a:prstGeom prst="rect">
            <a:avLst/>
          </a:prstGeom>
          <a:noFill/>
          <a:ln>
            <a:noFill/>
          </a:ln>
        </p:spPr>
        <p:txBody>
          <a:bodyPr wrap="none" rtlCol="0">
            <a:spAutoFit/>
          </a:bodyPr>
          <a:lstStyle/>
          <a:p>
            <a:pPr algn="ctr"/>
            <a:r>
              <a:rPr lang="und-Latn-001" dirty="0">
                <a:solidFill>
                  <a:schemeClr val="bg1"/>
                </a:solidFill>
              </a:rPr>
              <a:t>[ðə]</a:t>
            </a:r>
            <a:endParaRPr lang="en-US" dirty="0">
              <a:solidFill>
                <a:schemeClr val="bg1"/>
              </a:solidFill>
            </a:endParaRPr>
          </a:p>
        </p:txBody>
      </p:sp>
      <p:pic>
        <p:nvPicPr>
          <p:cNvPr id="17" name="Picture 16">
            <a:extLst>
              <a:ext uri="{FF2B5EF4-FFF2-40B4-BE49-F238E27FC236}">
                <a16:creationId xmlns:a16="http://schemas.microsoft.com/office/drawing/2014/main" id="{D108802D-A560-F309-C92D-8388B98A844A}"/>
              </a:ext>
            </a:extLst>
          </p:cNvPr>
          <p:cNvPicPr>
            <a:picLocks noChangeAspect="1"/>
          </p:cNvPicPr>
          <p:nvPr/>
        </p:nvPicPr>
        <p:blipFill>
          <a:blip r:embed="rId4"/>
          <a:srcRect b="93631"/>
          <a:stretch>
            <a:fillRect/>
          </a:stretch>
        </p:blipFill>
        <p:spPr>
          <a:xfrm>
            <a:off x="2767440" y="2097327"/>
            <a:ext cx="6667500" cy="262066"/>
          </a:xfrm>
          <a:prstGeom prst="rect">
            <a:avLst/>
          </a:prstGeom>
        </p:spPr>
      </p:pic>
    </p:spTree>
    <p:extLst>
      <p:ext uri="{BB962C8B-B14F-4D97-AF65-F5344CB8AC3E}">
        <p14:creationId xmlns:p14="http://schemas.microsoft.com/office/powerpoint/2010/main" val="3431756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4699A-030F-92AB-1CE0-AAB576E4BB71}"/>
              </a:ext>
            </a:extLst>
          </p:cNvPr>
          <p:cNvSpPr>
            <a:spLocks noGrp="1"/>
          </p:cNvSpPr>
          <p:nvPr>
            <p:ph type="title"/>
          </p:nvPr>
        </p:nvSpPr>
        <p:spPr/>
        <p:txBody>
          <a:bodyPr/>
          <a:lstStyle/>
          <a:p>
            <a:r>
              <a:rPr lang="en-US" dirty="0"/>
              <a:t>AN and THE Model Results</a:t>
            </a:r>
          </a:p>
        </p:txBody>
      </p:sp>
      <p:sp>
        <p:nvSpPr>
          <p:cNvPr id="3" name="Text Placeholder 2">
            <a:extLst>
              <a:ext uri="{FF2B5EF4-FFF2-40B4-BE49-F238E27FC236}">
                <a16:creationId xmlns:a16="http://schemas.microsoft.com/office/drawing/2014/main" id="{7ADFF8A0-4415-26E3-6AB4-24324E49C1C5}"/>
              </a:ext>
            </a:extLst>
          </p:cNvPr>
          <p:cNvSpPr>
            <a:spLocks noGrp="1"/>
          </p:cNvSpPr>
          <p:nvPr>
            <p:ph type="body" idx="1"/>
          </p:nvPr>
        </p:nvSpPr>
        <p:spPr/>
        <p:txBody>
          <a:bodyPr/>
          <a:lstStyle/>
          <a:p>
            <a:r>
              <a:rPr lang="en-US" dirty="0"/>
              <a:t>AN Models</a:t>
            </a:r>
          </a:p>
        </p:txBody>
      </p:sp>
      <p:sp>
        <p:nvSpPr>
          <p:cNvPr id="5" name="Text Placeholder 4">
            <a:extLst>
              <a:ext uri="{FF2B5EF4-FFF2-40B4-BE49-F238E27FC236}">
                <a16:creationId xmlns:a16="http://schemas.microsoft.com/office/drawing/2014/main" id="{2B423253-6965-CE27-0FC7-94AC7C9CCDA6}"/>
              </a:ext>
            </a:extLst>
          </p:cNvPr>
          <p:cNvSpPr>
            <a:spLocks noGrp="1"/>
          </p:cNvSpPr>
          <p:nvPr>
            <p:ph type="body" sz="quarter" idx="3"/>
          </p:nvPr>
        </p:nvSpPr>
        <p:spPr/>
        <p:txBody>
          <a:bodyPr/>
          <a:lstStyle/>
          <a:p>
            <a:r>
              <a:rPr lang="en-US" dirty="0"/>
              <a:t>THE Models</a:t>
            </a:r>
          </a:p>
        </p:txBody>
      </p:sp>
      <p:sp>
        <p:nvSpPr>
          <p:cNvPr id="7" name="Slide Number Placeholder 6">
            <a:extLst>
              <a:ext uri="{FF2B5EF4-FFF2-40B4-BE49-F238E27FC236}">
                <a16:creationId xmlns:a16="http://schemas.microsoft.com/office/drawing/2014/main" id="{4EE651D0-D6FB-3AB2-9757-E6B35C2E7244}"/>
              </a:ext>
            </a:extLst>
          </p:cNvPr>
          <p:cNvSpPr>
            <a:spLocks noGrp="1"/>
          </p:cNvSpPr>
          <p:nvPr>
            <p:ph type="sldNum" sz="quarter" idx="12"/>
          </p:nvPr>
        </p:nvSpPr>
        <p:spPr/>
        <p:txBody>
          <a:bodyPr/>
          <a:lstStyle/>
          <a:p>
            <a:fld id="{330EA680-D336-4FF7-8B7A-9848BB0A1C32}" type="slidenum">
              <a:rPr lang="en-US" smtClean="0"/>
              <a:t>24</a:t>
            </a:fld>
            <a:endParaRPr lang="en-US"/>
          </a:p>
        </p:txBody>
      </p:sp>
      <p:graphicFrame>
        <p:nvGraphicFramePr>
          <p:cNvPr id="24" name="Content Placeholder 14">
            <a:extLst>
              <a:ext uri="{FF2B5EF4-FFF2-40B4-BE49-F238E27FC236}">
                <a16:creationId xmlns:a16="http://schemas.microsoft.com/office/drawing/2014/main" id="{C1E66A0B-A991-D0EF-07E3-E2F2992FCF09}"/>
              </a:ext>
            </a:extLst>
          </p:cNvPr>
          <p:cNvGraphicFramePr>
            <a:graphicFrameLocks noGrp="1"/>
          </p:cNvGraphicFramePr>
          <p:nvPr>
            <p:ph sz="half" idx="2"/>
            <p:extLst>
              <p:ext uri="{D42A27DB-BD31-4B8C-83A1-F6EECF244321}">
                <p14:modId xmlns:p14="http://schemas.microsoft.com/office/powerpoint/2010/main" val="2344708495"/>
              </p:ext>
            </p:extLst>
          </p:nvPr>
        </p:nvGraphicFramePr>
        <p:xfrm>
          <a:off x="839788" y="2505075"/>
          <a:ext cx="5160960" cy="1318260"/>
        </p:xfrm>
        <a:graphic>
          <a:graphicData uri="http://schemas.openxmlformats.org/drawingml/2006/table">
            <a:tbl>
              <a:tblPr firstRow="1" firstCol="1">
                <a:tableStyleId>{9D7B26C5-4107-4FEC-AEDC-1716B250A1EF}</a:tableStyleId>
              </a:tblPr>
              <a:tblGrid>
                <a:gridCol w="1032192">
                  <a:extLst>
                    <a:ext uri="{9D8B030D-6E8A-4147-A177-3AD203B41FA5}">
                      <a16:colId xmlns:a16="http://schemas.microsoft.com/office/drawing/2014/main" val="1819043989"/>
                    </a:ext>
                  </a:extLst>
                </a:gridCol>
                <a:gridCol w="1032192">
                  <a:extLst>
                    <a:ext uri="{9D8B030D-6E8A-4147-A177-3AD203B41FA5}">
                      <a16:colId xmlns:a16="http://schemas.microsoft.com/office/drawing/2014/main" val="1068198179"/>
                    </a:ext>
                  </a:extLst>
                </a:gridCol>
                <a:gridCol w="1032192">
                  <a:extLst>
                    <a:ext uri="{9D8B030D-6E8A-4147-A177-3AD203B41FA5}">
                      <a16:colId xmlns:a16="http://schemas.microsoft.com/office/drawing/2014/main" val="4009624733"/>
                    </a:ext>
                  </a:extLst>
                </a:gridCol>
                <a:gridCol w="1032192">
                  <a:extLst>
                    <a:ext uri="{9D8B030D-6E8A-4147-A177-3AD203B41FA5}">
                      <a16:colId xmlns:a16="http://schemas.microsoft.com/office/drawing/2014/main" val="3469388800"/>
                    </a:ext>
                  </a:extLst>
                </a:gridCol>
                <a:gridCol w="1032192">
                  <a:extLst>
                    <a:ext uri="{9D8B030D-6E8A-4147-A177-3AD203B41FA5}">
                      <a16:colId xmlns:a16="http://schemas.microsoft.com/office/drawing/2014/main" val="478414233"/>
                    </a:ext>
                  </a:extLst>
                </a:gridCol>
              </a:tblGrid>
              <a:tr h="184150">
                <a:tc>
                  <a:txBody>
                    <a:bodyPr/>
                    <a:lstStyle/>
                    <a:p>
                      <a:pPr algn="l" fontAlgn="b">
                        <a:buNone/>
                      </a:pP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Estimate</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Std. Error</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z value</a:t>
                      </a:r>
                      <a:endParaRPr lang="en-US" sz="14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Pr(&gt;|z|)</a:t>
                      </a:r>
                      <a:endParaRPr lang="en-US" sz="14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716455357"/>
                  </a:ext>
                </a:extLst>
              </a:tr>
              <a:tr h="184150">
                <a:tc>
                  <a:txBody>
                    <a:bodyPr/>
                    <a:lstStyle/>
                    <a:p>
                      <a:pPr algn="l" fontAlgn="b">
                        <a:buNone/>
                      </a:pPr>
                      <a:r>
                        <a:rPr lang="en-US" sz="1400" u="none" strike="noStrike" dirty="0">
                          <a:effectLst/>
                          <a:latin typeface="Aptos Narrow" panose="020B0004020202020204" pitchFamily="34" charset="0"/>
                        </a:rPr>
                        <a:t>(Intercept)</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0.92352</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0.07573</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12.194</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&lt;2e-16***</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274004085"/>
                  </a:ext>
                </a:extLst>
              </a:tr>
              <a:tr h="184150">
                <a:tc>
                  <a:txBody>
                    <a:bodyPr/>
                    <a:lstStyle/>
                    <a:p>
                      <a:pPr algn="l" fontAlgn="b">
                        <a:buNone/>
                      </a:pPr>
                      <a:r>
                        <a:rPr lang="en-US" sz="1400" u="none" strike="noStrike" dirty="0">
                          <a:effectLst/>
                          <a:latin typeface="Aptos Narrow" panose="020B0004020202020204" pitchFamily="34" charset="0"/>
                        </a:rPr>
                        <a:t>Consonant</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dirty="0">
                          <a:effectLst/>
                        </a:rPr>
                        <a:t>-8.61505</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dirty="0">
                          <a:effectLst/>
                        </a:rPr>
                        <a:t>0.29508</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dirty="0">
                          <a:effectLst/>
                        </a:rPr>
                        <a:t>-29.196</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dirty="0">
                          <a:effectLst/>
                        </a:rPr>
                        <a:t>&lt;2e-16***</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1502930734"/>
                  </a:ext>
                </a:extLst>
              </a:tr>
              <a:tr h="184150">
                <a:tc>
                  <a:txBody>
                    <a:bodyPr/>
                    <a:lstStyle/>
                    <a:p>
                      <a:pPr algn="l" fontAlgn="b">
                        <a:buNone/>
                      </a:pPr>
                      <a:r>
                        <a:rPr lang="en-US" sz="1400" u="none" strike="noStrike" dirty="0">
                          <a:effectLst/>
                          <a:latin typeface="Aptos Narrow" panose="020B0004020202020204" pitchFamily="34" charset="0"/>
                        </a:rPr>
                        <a:t>Pause After</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-2.82553</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0.22883</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-12.348</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&lt;2e-16***</a:t>
                      </a:r>
                      <a:endParaRPr lang="en-US" sz="1400" b="0" i="0" u="none" strike="noStrike" dirty="0">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121531827"/>
                  </a:ext>
                </a:extLst>
              </a:tr>
              <a:tr h="184150">
                <a:tc>
                  <a:txBody>
                    <a:bodyPr/>
                    <a:lstStyle/>
                    <a:p>
                      <a:pPr algn="l" fontAlgn="b">
                        <a:buNone/>
                      </a:pPr>
                      <a:r>
                        <a:rPr lang="en-US" sz="1400" u="none" strike="noStrike" dirty="0">
                          <a:effectLst/>
                          <a:latin typeface="Aptos Narrow" panose="020B0004020202020204" pitchFamily="34" charset="0"/>
                        </a:rPr>
                        <a:t>UHM</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-3.94733</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0.41869</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-9.428</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u="none" strike="noStrike" dirty="0">
                          <a:effectLst/>
                        </a:rPr>
                        <a:t>&lt;2e-16***</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475901320"/>
                  </a:ext>
                </a:extLst>
              </a:tr>
              <a:tr h="184150">
                <a:tc>
                  <a:txBody>
                    <a:bodyPr/>
                    <a:lstStyle/>
                    <a:p>
                      <a:pPr algn="l" fontAlgn="b">
                        <a:buNone/>
                      </a:pPr>
                      <a:r>
                        <a:rPr lang="en-US" sz="1400" u="none" strike="noStrike" dirty="0">
                          <a:effectLst/>
                          <a:latin typeface="Aptos Narrow" panose="020B0004020202020204" pitchFamily="34" charset="0"/>
                        </a:rPr>
                        <a:t>Pause Before</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a:effectLst/>
                        </a:rPr>
                        <a:t>-0.15110</a:t>
                      </a:r>
                      <a:endParaRPr lang="en-US" sz="1400" b="0" i="0" u="none" strike="noStrike">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a:effectLst/>
                        </a:rPr>
                        <a:t>0.14078</a:t>
                      </a:r>
                      <a:endParaRPr lang="en-US" sz="1400" b="0" i="0" u="none" strike="noStrike">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a:effectLst/>
                        </a:rPr>
                        <a:t>-1.073</a:t>
                      </a:r>
                      <a:endParaRPr lang="en-US" sz="1400" b="0" i="0" u="none" strike="noStrike">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u="none" strike="noStrike" dirty="0">
                          <a:effectLst/>
                        </a:rPr>
                        <a:t>0.283</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4170951565"/>
                  </a:ext>
                </a:extLst>
              </a:tr>
            </a:tbl>
          </a:graphicData>
        </a:graphic>
      </p:graphicFrame>
      <p:graphicFrame>
        <p:nvGraphicFramePr>
          <p:cNvPr id="25" name="Content Placeholder 14">
            <a:extLst>
              <a:ext uri="{FF2B5EF4-FFF2-40B4-BE49-F238E27FC236}">
                <a16:creationId xmlns:a16="http://schemas.microsoft.com/office/drawing/2014/main" id="{EC8D6F6E-407C-4903-2F46-D4F962112228}"/>
              </a:ext>
            </a:extLst>
          </p:cNvPr>
          <p:cNvGraphicFramePr>
            <a:graphicFrameLocks noGrp="1"/>
          </p:cNvGraphicFramePr>
          <p:nvPr>
            <p:ph sz="quarter" idx="4"/>
            <p:extLst>
              <p:ext uri="{D42A27DB-BD31-4B8C-83A1-F6EECF244321}">
                <p14:modId xmlns:p14="http://schemas.microsoft.com/office/powerpoint/2010/main" val="2661195845"/>
              </p:ext>
            </p:extLst>
          </p:nvPr>
        </p:nvGraphicFramePr>
        <p:xfrm>
          <a:off x="6172200" y="2505075"/>
          <a:ext cx="5160960" cy="1318260"/>
        </p:xfrm>
        <a:graphic>
          <a:graphicData uri="http://schemas.openxmlformats.org/drawingml/2006/table">
            <a:tbl>
              <a:tblPr firstRow="1" firstCol="1">
                <a:tableStyleId>{9D7B26C5-4107-4FEC-AEDC-1716B250A1EF}</a:tableStyleId>
              </a:tblPr>
              <a:tblGrid>
                <a:gridCol w="1032192">
                  <a:extLst>
                    <a:ext uri="{9D8B030D-6E8A-4147-A177-3AD203B41FA5}">
                      <a16:colId xmlns:a16="http://schemas.microsoft.com/office/drawing/2014/main" val="1819043989"/>
                    </a:ext>
                  </a:extLst>
                </a:gridCol>
                <a:gridCol w="1032192">
                  <a:extLst>
                    <a:ext uri="{9D8B030D-6E8A-4147-A177-3AD203B41FA5}">
                      <a16:colId xmlns:a16="http://schemas.microsoft.com/office/drawing/2014/main" val="1068198179"/>
                    </a:ext>
                  </a:extLst>
                </a:gridCol>
                <a:gridCol w="1032192">
                  <a:extLst>
                    <a:ext uri="{9D8B030D-6E8A-4147-A177-3AD203B41FA5}">
                      <a16:colId xmlns:a16="http://schemas.microsoft.com/office/drawing/2014/main" val="4009624733"/>
                    </a:ext>
                  </a:extLst>
                </a:gridCol>
                <a:gridCol w="1032192">
                  <a:extLst>
                    <a:ext uri="{9D8B030D-6E8A-4147-A177-3AD203B41FA5}">
                      <a16:colId xmlns:a16="http://schemas.microsoft.com/office/drawing/2014/main" val="3469388800"/>
                    </a:ext>
                  </a:extLst>
                </a:gridCol>
                <a:gridCol w="1032192">
                  <a:extLst>
                    <a:ext uri="{9D8B030D-6E8A-4147-A177-3AD203B41FA5}">
                      <a16:colId xmlns:a16="http://schemas.microsoft.com/office/drawing/2014/main" val="478414233"/>
                    </a:ext>
                  </a:extLst>
                </a:gridCol>
              </a:tblGrid>
              <a:tr h="184150">
                <a:tc>
                  <a:txBody>
                    <a:bodyPr/>
                    <a:lstStyle/>
                    <a:p>
                      <a:pPr algn="l" fontAlgn="b">
                        <a:buNone/>
                      </a:pP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Estimate</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Std. Error</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z value</a:t>
                      </a:r>
                      <a:endParaRPr lang="en-US" sz="14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Pr(&gt;|z|)</a:t>
                      </a:r>
                      <a:endParaRPr lang="en-US" sz="14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716455357"/>
                  </a:ext>
                </a:extLst>
              </a:tr>
              <a:tr h="184150">
                <a:tc>
                  <a:txBody>
                    <a:bodyPr/>
                    <a:lstStyle/>
                    <a:p>
                      <a:pPr algn="l" fontAlgn="b">
                        <a:buNone/>
                      </a:pPr>
                      <a:r>
                        <a:rPr lang="en-US" sz="1400" u="none" strike="noStrike" dirty="0">
                          <a:effectLst/>
                          <a:latin typeface="Aptos Narrow" panose="020B0004020202020204" pitchFamily="34" charset="0"/>
                        </a:rPr>
                        <a:t>(Intercept)</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0.73972</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0.09433</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7.842</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4.44e-15***</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274004085"/>
                  </a:ext>
                </a:extLst>
              </a:tr>
              <a:tr h="184150">
                <a:tc>
                  <a:txBody>
                    <a:bodyPr/>
                    <a:lstStyle/>
                    <a:p>
                      <a:pPr algn="l" fontAlgn="b">
                        <a:buNone/>
                      </a:pPr>
                      <a:r>
                        <a:rPr lang="en-US" sz="1400" u="none" strike="noStrike" dirty="0">
                          <a:effectLst/>
                          <a:latin typeface="Aptos Narrow" panose="020B0004020202020204" pitchFamily="34" charset="0"/>
                        </a:rPr>
                        <a:t>Consonant</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-3.38591</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0.05870</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-57.682</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&lt;2e-16***</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1502930734"/>
                  </a:ext>
                </a:extLst>
              </a:tr>
              <a:tr h="184150">
                <a:tc>
                  <a:txBody>
                    <a:bodyPr/>
                    <a:lstStyle/>
                    <a:p>
                      <a:pPr algn="l" fontAlgn="b">
                        <a:buNone/>
                      </a:pPr>
                      <a:r>
                        <a:rPr lang="en-US" sz="1400" u="none" strike="noStrike" dirty="0">
                          <a:effectLst/>
                          <a:latin typeface="Aptos Narrow" panose="020B0004020202020204" pitchFamily="34" charset="0"/>
                        </a:rPr>
                        <a:t>Pause After</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a:solidFill>
                            <a:schemeClr val="tx1"/>
                          </a:solidFill>
                          <a:effectLst/>
                        </a:rPr>
                        <a:t>-1.46957</a:t>
                      </a:r>
                      <a:endParaRPr lang="en-US" sz="1400" b="0" i="0" u="none" strike="noStrike">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dirty="0">
                          <a:solidFill>
                            <a:schemeClr val="tx1"/>
                          </a:solidFill>
                          <a:effectLst/>
                        </a:rPr>
                        <a:t>0.21122</a:t>
                      </a:r>
                      <a:endParaRPr lang="en-US" sz="1400" b="0"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dirty="0">
                          <a:solidFill>
                            <a:schemeClr val="tx1"/>
                          </a:solidFill>
                          <a:effectLst/>
                        </a:rPr>
                        <a:t>-6.958</a:t>
                      </a:r>
                      <a:endParaRPr lang="en-US" sz="1400" b="0"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a:solidFill>
                            <a:schemeClr val="tx1"/>
                          </a:solidFill>
                          <a:effectLst/>
                        </a:rPr>
                        <a:t>3.46e-12***</a:t>
                      </a:r>
                      <a:endParaRPr lang="en-US" sz="1400" b="0" i="0" u="none" strike="noStrike">
                        <a:solidFill>
                          <a:schemeClr val="tx1"/>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121531827"/>
                  </a:ext>
                </a:extLst>
              </a:tr>
              <a:tr h="184150">
                <a:tc>
                  <a:txBody>
                    <a:bodyPr/>
                    <a:lstStyle/>
                    <a:p>
                      <a:pPr algn="l" fontAlgn="b">
                        <a:buNone/>
                      </a:pPr>
                      <a:r>
                        <a:rPr lang="en-US" sz="1400" u="none" strike="noStrike" dirty="0">
                          <a:effectLst/>
                          <a:latin typeface="Aptos Narrow" panose="020B0004020202020204" pitchFamily="34" charset="0"/>
                        </a:rPr>
                        <a:t>UHM</a:t>
                      </a:r>
                      <a:endParaRPr lang="en-US" sz="1400" b="0" i="0" u="none" strike="noStrike" dirty="0">
                        <a:solidFill>
                          <a:srgbClr val="000000"/>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-0.23918</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0.14103</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-1.696</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0.0899</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475901320"/>
                  </a:ext>
                </a:extLst>
              </a:tr>
              <a:tr h="184150">
                <a:tc>
                  <a:txBody>
                    <a:bodyPr/>
                    <a:lstStyle/>
                    <a:p>
                      <a:pPr algn="l" fontAlgn="b">
                        <a:buNone/>
                      </a:pPr>
                      <a:r>
                        <a:rPr lang="en-US" sz="1400" u="none" strike="noStrike" dirty="0">
                          <a:effectLst/>
                          <a:latin typeface="Aptos Narrow" panose="020B0004020202020204" pitchFamily="34" charset="0"/>
                        </a:rPr>
                        <a:t>Pause Before</a:t>
                      </a:r>
                      <a:endParaRPr lang="en-US" sz="1400" b="0" i="0" u="none" strike="noStrike" dirty="0">
                        <a:solidFill>
                          <a:srgbClr val="000000"/>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0.34655</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0.07063</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4.907</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9.27e-07***</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4170951565"/>
                  </a:ext>
                </a:extLst>
              </a:tr>
            </a:tbl>
          </a:graphicData>
        </a:graphic>
      </p:graphicFrame>
      <p:sp>
        <p:nvSpPr>
          <p:cNvPr id="28" name="TextBox 27">
            <a:extLst>
              <a:ext uri="{FF2B5EF4-FFF2-40B4-BE49-F238E27FC236}">
                <a16:creationId xmlns:a16="http://schemas.microsoft.com/office/drawing/2014/main" id="{B2C17452-3C20-3E96-42F8-F111FB97E07F}"/>
              </a:ext>
            </a:extLst>
          </p:cNvPr>
          <p:cNvSpPr txBox="1"/>
          <p:nvPr/>
        </p:nvSpPr>
        <p:spPr>
          <a:xfrm>
            <a:off x="836612" y="1543883"/>
            <a:ext cx="6097772" cy="369332"/>
          </a:xfrm>
          <a:prstGeom prst="rect">
            <a:avLst/>
          </a:prstGeom>
          <a:noFill/>
        </p:spPr>
        <p:txBody>
          <a:bodyPr wrap="square">
            <a:spAutoFit/>
          </a:bodyPr>
          <a:lstStyle/>
          <a:p>
            <a:r>
              <a:rPr lang="en-US" dirty="0"/>
              <a:t>Formula: Token ~ </a:t>
            </a:r>
            <a:r>
              <a:rPr lang="en-US" dirty="0" err="1"/>
              <a:t>FolPhon</a:t>
            </a:r>
            <a:r>
              <a:rPr lang="en-US" dirty="0"/>
              <a:t> + </a:t>
            </a:r>
            <a:r>
              <a:rPr lang="en-US" dirty="0" err="1"/>
              <a:t>pauseBefore</a:t>
            </a:r>
            <a:r>
              <a:rPr lang="en-US" dirty="0"/>
              <a:t> + (1 | SID)</a:t>
            </a:r>
          </a:p>
        </p:txBody>
      </p:sp>
      <p:graphicFrame>
        <p:nvGraphicFramePr>
          <p:cNvPr id="29" name="Content Placeholder 14">
            <a:extLst>
              <a:ext uri="{FF2B5EF4-FFF2-40B4-BE49-F238E27FC236}">
                <a16:creationId xmlns:a16="http://schemas.microsoft.com/office/drawing/2014/main" id="{F9E1032C-8568-EA93-4772-49A2489AA8EA}"/>
              </a:ext>
            </a:extLst>
          </p:cNvPr>
          <p:cNvGraphicFramePr>
            <a:graphicFrameLocks/>
          </p:cNvGraphicFramePr>
          <p:nvPr>
            <p:extLst>
              <p:ext uri="{D42A27DB-BD31-4B8C-83A1-F6EECF244321}">
                <p14:modId xmlns:p14="http://schemas.microsoft.com/office/powerpoint/2010/main" val="413426195"/>
              </p:ext>
            </p:extLst>
          </p:nvPr>
        </p:nvGraphicFramePr>
        <p:xfrm>
          <a:off x="838201" y="4415195"/>
          <a:ext cx="5160960" cy="1318260"/>
        </p:xfrm>
        <a:graphic>
          <a:graphicData uri="http://schemas.openxmlformats.org/drawingml/2006/table">
            <a:tbl>
              <a:tblPr firstRow="1" firstCol="1">
                <a:tableStyleId>{9D7B26C5-4107-4FEC-AEDC-1716B250A1EF}</a:tableStyleId>
              </a:tblPr>
              <a:tblGrid>
                <a:gridCol w="1032192">
                  <a:extLst>
                    <a:ext uri="{9D8B030D-6E8A-4147-A177-3AD203B41FA5}">
                      <a16:colId xmlns:a16="http://schemas.microsoft.com/office/drawing/2014/main" val="1819043989"/>
                    </a:ext>
                  </a:extLst>
                </a:gridCol>
                <a:gridCol w="1032192">
                  <a:extLst>
                    <a:ext uri="{9D8B030D-6E8A-4147-A177-3AD203B41FA5}">
                      <a16:colId xmlns:a16="http://schemas.microsoft.com/office/drawing/2014/main" val="1068198179"/>
                    </a:ext>
                  </a:extLst>
                </a:gridCol>
                <a:gridCol w="1032192">
                  <a:extLst>
                    <a:ext uri="{9D8B030D-6E8A-4147-A177-3AD203B41FA5}">
                      <a16:colId xmlns:a16="http://schemas.microsoft.com/office/drawing/2014/main" val="4009624733"/>
                    </a:ext>
                  </a:extLst>
                </a:gridCol>
                <a:gridCol w="1032192">
                  <a:extLst>
                    <a:ext uri="{9D8B030D-6E8A-4147-A177-3AD203B41FA5}">
                      <a16:colId xmlns:a16="http://schemas.microsoft.com/office/drawing/2014/main" val="3469388800"/>
                    </a:ext>
                  </a:extLst>
                </a:gridCol>
                <a:gridCol w="1032192">
                  <a:extLst>
                    <a:ext uri="{9D8B030D-6E8A-4147-A177-3AD203B41FA5}">
                      <a16:colId xmlns:a16="http://schemas.microsoft.com/office/drawing/2014/main" val="478414233"/>
                    </a:ext>
                  </a:extLst>
                </a:gridCol>
              </a:tblGrid>
              <a:tr h="184150">
                <a:tc>
                  <a:txBody>
                    <a:bodyPr/>
                    <a:lstStyle/>
                    <a:p>
                      <a:pPr algn="l" fontAlgn="b">
                        <a:buNone/>
                      </a:pP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Estimate</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Std. Error</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z value</a:t>
                      </a:r>
                      <a:endParaRPr lang="en-US" sz="14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Pr(&gt;|z|)</a:t>
                      </a:r>
                      <a:endParaRPr lang="en-US" sz="14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716455357"/>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(Intercept)</a:t>
                      </a:r>
                      <a:endParaRPr lang="en-US" sz="1400" b="1"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-3.0238</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0.4226</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-7.155</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8.39e-13***</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274004085"/>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Vowel</a:t>
                      </a:r>
                      <a:endParaRPr lang="en-US" sz="1400" b="1"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3.9473</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0.4193</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9.414</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&lt;2e-16***</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1502930734"/>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Consonant</a:t>
                      </a:r>
                      <a:endParaRPr lang="en-US" sz="1400" b="1"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a:solidFill>
                            <a:schemeClr val="tx1"/>
                          </a:solidFill>
                          <a:effectLst/>
                        </a:rPr>
                        <a:t>-4.6677</a:t>
                      </a:r>
                      <a:endParaRPr lang="en-US" sz="1400" b="0" i="0" u="none" strike="noStrike">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dirty="0">
                          <a:solidFill>
                            <a:schemeClr val="tx1"/>
                          </a:solidFill>
                          <a:effectLst/>
                        </a:rPr>
                        <a:t>0.5080</a:t>
                      </a:r>
                      <a:endParaRPr lang="en-US" sz="1400" b="0"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dirty="0">
                          <a:solidFill>
                            <a:schemeClr val="tx1"/>
                          </a:solidFill>
                          <a:effectLst/>
                        </a:rPr>
                        <a:t>-9.188</a:t>
                      </a:r>
                      <a:endParaRPr lang="en-US" sz="1400" b="0"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dirty="0">
                          <a:solidFill>
                            <a:schemeClr val="tx1"/>
                          </a:solidFill>
                          <a:effectLst/>
                        </a:rPr>
                        <a:t>&lt;2e-16***</a:t>
                      </a:r>
                      <a:endParaRPr lang="en-US" sz="1400" b="0" i="0" u="none" strike="noStrike" dirty="0">
                        <a:solidFill>
                          <a:schemeClr val="tx1"/>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121531827"/>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Pause After</a:t>
                      </a:r>
                      <a:endParaRPr lang="en-US" sz="1400" b="1"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1.1218</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0.4742</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2.366</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0.018*</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475901320"/>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Pause Before</a:t>
                      </a:r>
                      <a:endParaRPr lang="en-US" sz="1400" b="1"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-0.1511</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0.1408</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-1.073</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0.283</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4170951565"/>
                  </a:ext>
                </a:extLst>
              </a:tr>
            </a:tbl>
          </a:graphicData>
        </a:graphic>
      </p:graphicFrame>
      <p:graphicFrame>
        <p:nvGraphicFramePr>
          <p:cNvPr id="31" name="Content Placeholder 14">
            <a:extLst>
              <a:ext uri="{FF2B5EF4-FFF2-40B4-BE49-F238E27FC236}">
                <a16:creationId xmlns:a16="http://schemas.microsoft.com/office/drawing/2014/main" id="{C17D1E4E-0FD5-92E3-5085-E2BEA056EBA5}"/>
              </a:ext>
            </a:extLst>
          </p:cNvPr>
          <p:cNvGraphicFramePr>
            <a:graphicFrameLocks/>
          </p:cNvGraphicFramePr>
          <p:nvPr>
            <p:extLst>
              <p:ext uri="{D42A27DB-BD31-4B8C-83A1-F6EECF244321}">
                <p14:modId xmlns:p14="http://schemas.microsoft.com/office/powerpoint/2010/main" val="2559742591"/>
              </p:ext>
            </p:extLst>
          </p:nvPr>
        </p:nvGraphicFramePr>
        <p:xfrm>
          <a:off x="6172200" y="4415195"/>
          <a:ext cx="5160960" cy="1318260"/>
        </p:xfrm>
        <a:graphic>
          <a:graphicData uri="http://schemas.openxmlformats.org/drawingml/2006/table">
            <a:tbl>
              <a:tblPr firstRow="1" firstCol="1">
                <a:tableStyleId>{9D7B26C5-4107-4FEC-AEDC-1716B250A1EF}</a:tableStyleId>
              </a:tblPr>
              <a:tblGrid>
                <a:gridCol w="1032192">
                  <a:extLst>
                    <a:ext uri="{9D8B030D-6E8A-4147-A177-3AD203B41FA5}">
                      <a16:colId xmlns:a16="http://schemas.microsoft.com/office/drawing/2014/main" val="1819043989"/>
                    </a:ext>
                  </a:extLst>
                </a:gridCol>
                <a:gridCol w="1032192">
                  <a:extLst>
                    <a:ext uri="{9D8B030D-6E8A-4147-A177-3AD203B41FA5}">
                      <a16:colId xmlns:a16="http://schemas.microsoft.com/office/drawing/2014/main" val="1068198179"/>
                    </a:ext>
                  </a:extLst>
                </a:gridCol>
                <a:gridCol w="1032192">
                  <a:extLst>
                    <a:ext uri="{9D8B030D-6E8A-4147-A177-3AD203B41FA5}">
                      <a16:colId xmlns:a16="http://schemas.microsoft.com/office/drawing/2014/main" val="4009624733"/>
                    </a:ext>
                  </a:extLst>
                </a:gridCol>
                <a:gridCol w="1032192">
                  <a:extLst>
                    <a:ext uri="{9D8B030D-6E8A-4147-A177-3AD203B41FA5}">
                      <a16:colId xmlns:a16="http://schemas.microsoft.com/office/drawing/2014/main" val="3469388800"/>
                    </a:ext>
                  </a:extLst>
                </a:gridCol>
                <a:gridCol w="1032192">
                  <a:extLst>
                    <a:ext uri="{9D8B030D-6E8A-4147-A177-3AD203B41FA5}">
                      <a16:colId xmlns:a16="http://schemas.microsoft.com/office/drawing/2014/main" val="478414233"/>
                    </a:ext>
                  </a:extLst>
                </a:gridCol>
              </a:tblGrid>
              <a:tr h="184150">
                <a:tc>
                  <a:txBody>
                    <a:bodyPr/>
                    <a:lstStyle/>
                    <a:p>
                      <a:pPr algn="l" fontAlgn="b">
                        <a:buNone/>
                      </a:pP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Estimate</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dirty="0">
                          <a:effectLst/>
                        </a:rPr>
                        <a:t>Std. Error</a:t>
                      </a:r>
                      <a:endParaRPr lang="en-US" sz="1400" b="0" i="0" u="none" strike="noStrike" dirty="0">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z value</a:t>
                      </a:r>
                      <a:endParaRPr lang="en-US" sz="1400" b="0"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r>
                        <a:rPr lang="en-US" sz="1400" u="none" strike="noStrike">
                          <a:effectLst/>
                        </a:rPr>
                        <a:t>Pr(&gt;|z|)</a:t>
                      </a:r>
                      <a:endParaRPr lang="en-US" sz="1400" b="0"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716455357"/>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(Intercept)</a:t>
                      </a:r>
                      <a:endParaRPr lang="en-US" sz="1400" b="1"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0.50054</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0.16022</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3.124</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0.00178**</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2274004085"/>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Vowel</a:t>
                      </a:r>
                      <a:endParaRPr lang="en-US" sz="1400" b="1"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0.23917</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0.14131</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1.693</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0.09055</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1502930734"/>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Consonant</a:t>
                      </a:r>
                      <a:endParaRPr lang="en-US" sz="1400" b="1"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a:solidFill>
                            <a:schemeClr val="tx1"/>
                          </a:solidFill>
                          <a:effectLst/>
                        </a:rPr>
                        <a:t>-3.14673</a:t>
                      </a:r>
                      <a:endParaRPr lang="en-US" sz="1400" b="0" i="0" u="none" strike="noStrike">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a:solidFill>
                            <a:schemeClr val="tx1"/>
                          </a:solidFill>
                          <a:effectLst/>
                        </a:rPr>
                        <a:t>0.14042</a:t>
                      </a:r>
                      <a:endParaRPr lang="en-US" sz="1400" b="0" i="0" u="none" strike="noStrike">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dirty="0">
                          <a:solidFill>
                            <a:schemeClr val="tx1"/>
                          </a:solidFill>
                          <a:effectLst/>
                        </a:rPr>
                        <a:t>-22.410</a:t>
                      </a:r>
                      <a:endParaRPr lang="en-US" sz="1400" b="0" i="0" u="none" strike="noStrike" dirty="0">
                        <a:solidFill>
                          <a:schemeClr val="tx1"/>
                        </a:solidFill>
                        <a:effectLst/>
                        <a:latin typeface="Aptos Narrow" panose="020B0004020202020204" pitchFamily="34" charset="0"/>
                      </a:endParaRPr>
                    </a:p>
                  </a:txBody>
                  <a:tcPr marL="6350" marR="6350" marT="6350" marB="0" anchor="b"/>
                </a:tc>
                <a:tc>
                  <a:txBody>
                    <a:bodyPr/>
                    <a:lstStyle/>
                    <a:p>
                      <a:pPr algn="l" fontAlgn="b">
                        <a:buNone/>
                      </a:pPr>
                      <a:r>
                        <a:rPr lang="en-US" sz="1400" b="0" u="none" strike="noStrike">
                          <a:solidFill>
                            <a:schemeClr val="tx1"/>
                          </a:solidFill>
                          <a:effectLst/>
                        </a:rPr>
                        <a:t>&lt;2e-16***</a:t>
                      </a:r>
                      <a:endParaRPr lang="en-US" sz="1400" b="0" i="0" u="none" strike="noStrike">
                        <a:solidFill>
                          <a:schemeClr val="tx1"/>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1121531827"/>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Pause After</a:t>
                      </a:r>
                      <a:endParaRPr lang="en-US" sz="1400" b="1"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-1.23041</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0.24690</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-4.983</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tc>
                  <a:txBody>
                    <a:bodyPr/>
                    <a:lstStyle/>
                    <a:p>
                      <a:pPr algn="l" fontAlgn="b">
                        <a:buNone/>
                      </a:pPr>
                      <a:r>
                        <a:rPr lang="en-US" sz="1400" b="0" u="none" strike="noStrike" dirty="0">
                          <a:solidFill>
                            <a:schemeClr val="tx1"/>
                          </a:solidFill>
                          <a:effectLst/>
                        </a:rPr>
                        <a:t>6.25e-07***</a:t>
                      </a:r>
                      <a:endParaRPr lang="en-US" sz="1400" b="0" i="0" u="none" strike="noStrike" dirty="0">
                        <a:solidFill>
                          <a:schemeClr val="tx1"/>
                        </a:solidFill>
                        <a:effectLst/>
                        <a:latin typeface="Aptos Narrow" panose="020B0004020202020204" pitchFamily="34" charset="0"/>
                      </a:endParaRPr>
                    </a:p>
                  </a:txBody>
                  <a:tcPr marL="6350" marR="6350" marT="6350" marB="0" anchor="b">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1475901320"/>
                  </a:ext>
                </a:extLst>
              </a:tr>
              <a:tr h="184150">
                <a:tc>
                  <a:txBody>
                    <a:bodyPr/>
                    <a:lstStyle/>
                    <a:p>
                      <a:pPr algn="l" fontAlgn="b">
                        <a:buNone/>
                      </a:pPr>
                      <a:r>
                        <a:rPr lang="en-US" sz="1400" b="1" u="none" strike="noStrike" dirty="0">
                          <a:solidFill>
                            <a:schemeClr val="tx1"/>
                          </a:solidFill>
                          <a:effectLst/>
                          <a:latin typeface="Aptos Narrow" panose="020B0004020202020204" pitchFamily="34" charset="0"/>
                        </a:rPr>
                        <a:t>Pause Before</a:t>
                      </a:r>
                      <a:endParaRPr lang="en-US" sz="1400" b="1"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0.34655</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0.07063</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a:solidFill>
                            <a:schemeClr val="tx1"/>
                          </a:solidFill>
                          <a:effectLst/>
                        </a:rPr>
                        <a:t>4.907</a:t>
                      </a:r>
                      <a:endParaRPr lang="en-US" sz="1400" b="0" i="0" u="none" strike="noStrike">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tc>
                  <a:txBody>
                    <a:bodyPr/>
                    <a:lstStyle/>
                    <a:p>
                      <a:pPr algn="l" fontAlgn="b">
                        <a:buNone/>
                      </a:pPr>
                      <a:r>
                        <a:rPr lang="en-US" sz="1400" b="0" u="none" strike="noStrike" dirty="0">
                          <a:solidFill>
                            <a:schemeClr val="tx1"/>
                          </a:solidFill>
                          <a:effectLst/>
                        </a:rPr>
                        <a:t>9.27e-07***</a:t>
                      </a:r>
                      <a:endParaRPr lang="en-US" sz="1400" b="0" i="0" u="none" strike="noStrike" dirty="0">
                        <a:solidFill>
                          <a:schemeClr val="tx1"/>
                        </a:solidFill>
                        <a:effectLst/>
                        <a:latin typeface="Aptos Narrow" panose="020B0004020202020204" pitchFamily="34" charset="0"/>
                      </a:endParaRPr>
                    </a:p>
                  </a:txBody>
                  <a:tcPr marL="6350" marR="6350" marT="6350" marB="0" anchor="b">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4170951565"/>
                  </a:ext>
                </a:extLst>
              </a:tr>
            </a:tbl>
          </a:graphicData>
        </a:graphic>
      </p:graphicFrame>
      <p:sp>
        <p:nvSpPr>
          <p:cNvPr id="33" name="TextBox 32">
            <a:extLst>
              <a:ext uri="{FF2B5EF4-FFF2-40B4-BE49-F238E27FC236}">
                <a16:creationId xmlns:a16="http://schemas.microsoft.com/office/drawing/2014/main" id="{2D4A8B3F-B898-C357-41E5-BAD74752DF04}"/>
              </a:ext>
            </a:extLst>
          </p:cNvPr>
          <p:cNvSpPr txBox="1"/>
          <p:nvPr/>
        </p:nvSpPr>
        <p:spPr>
          <a:xfrm>
            <a:off x="836610" y="3834673"/>
            <a:ext cx="5160963" cy="369332"/>
          </a:xfrm>
          <a:prstGeom prst="rect">
            <a:avLst/>
          </a:prstGeom>
          <a:noFill/>
        </p:spPr>
        <p:txBody>
          <a:bodyPr wrap="square">
            <a:spAutoFit/>
          </a:bodyPr>
          <a:lstStyle/>
          <a:p>
            <a:r>
              <a:rPr lang="en-US" dirty="0" err="1"/>
              <a:t>FolPhon</a:t>
            </a:r>
            <a:r>
              <a:rPr lang="en-US" dirty="0"/>
              <a:t> Reference Level: Vowel</a:t>
            </a:r>
          </a:p>
        </p:txBody>
      </p:sp>
      <p:sp>
        <p:nvSpPr>
          <p:cNvPr id="35" name="TextBox 34">
            <a:extLst>
              <a:ext uri="{FF2B5EF4-FFF2-40B4-BE49-F238E27FC236}">
                <a16:creationId xmlns:a16="http://schemas.microsoft.com/office/drawing/2014/main" id="{6B4B2D16-A0A4-577F-E35A-1B457DEE5243}"/>
              </a:ext>
            </a:extLst>
          </p:cNvPr>
          <p:cNvSpPr txBox="1"/>
          <p:nvPr/>
        </p:nvSpPr>
        <p:spPr>
          <a:xfrm>
            <a:off x="6096000" y="3834673"/>
            <a:ext cx="5160963" cy="369332"/>
          </a:xfrm>
          <a:prstGeom prst="rect">
            <a:avLst/>
          </a:prstGeom>
          <a:noFill/>
        </p:spPr>
        <p:txBody>
          <a:bodyPr wrap="square">
            <a:spAutoFit/>
          </a:bodyPr>
          <a:lstStyle/>
          <a:p>
            <a:r>
              <a:rPr lang="en-US" dirty="0" err="1"/>
              <a:t>FolPhon</a:t>
            </a:r>
            <a:r>
              <a:rPr lang="en-US" dirty="0"/>
              <a:t> Reference Level: Vowel</a:t>
            </a:r>
          </a:p>
        </p:txBody>
      </p:sp>
      <p:sp>
        <p:nvSpPr>
          <p:cNvPr id="37" name="TextBox 36">
            <a:extLst>
              <a:ext uri="{FF2B5EF4-FFF2-40B4-BE49-F238E27FC236}">
                <a16:creationId xmlns:a16="http://schemas.microsoft.com/office/drawing/2014/main" id="{86D22502-970E-311B-71B0-A21FDF77A2A2}"/>
              </a:ext>
            </a:extLst>
          </p:cNvPr>
          <p:cNvSpPr txBox="1"/>
          <p:nvPr/>
        </p:nvSpPr>
        <p:spPr>
          <a:xfrm>
            <a:off x="836609" y="5733455"/>
            <a:ext cx="5160963" cy="369332"/>
          </a:xfrm>
          <a:prstGeom prst="rect">
            <a:avLst/>
          </a:prstGeom>
          <a:noFill/>
        </p:spPr>
        <p:txBody>
          <a:bodyPr wrap="square">
            <a:spAutoFit/>
          </a:bodyPr>
          <a:lstStyle/>
          <a:p>
            <a:r>
              <a:rPr lang="en-US" dirty="0" err="1"/>
              <a:t>FolPhon</a:t>
            </a:r>
            <a:r>
              <a:rPr lang="en-US" dirty="0"/>
              <a:t> Reference Level: UHM</a:t>
            </a:r>
          </a:p>
        </p:txBody>
      </p:sp>
      <p:sp>
        <p:nvSpPr>
          <p:cNvPr id="39" name="TextBox 38">
            <a:extLst>
              <a:ext uri="{FF2B5EF4-FFF2-40B4-BE49-F238E27FC236}">
                <a16:creationId xmlns:a16="http://schemas.microsoft.com/office/drawing/2014/main" id="{21D6BCF8-475C-7D98-9EEB-B7DDF8A16EE5}"/>
              </a:ext>
            </a:extLst>
          </p:cNvPr>
          <p:cNvSpPr txBox="1"/>
          <p:nvPr/>
        </p:nvSpPr>
        <p:spPr>
          <a:xfrm>
            <a:off x="6096000" y="5733455"/>
            <a:ext cx="5160963" cy="369332"/>
          </a:xfrm>
          <a:prstGeom prst="rect">
            <a:avLst/>
          </a:prstGeom>
          <a:noFill/>
        </p:spPr>
        <p:txBody>
          <a:bodyPr wrap="square">
            <a:spAutoFit/>
          </a:bodyPr>
          <a:lstStyle/>
          <a:p>
            <a:r>
              <a:rPr lang="en-US" dirty="0" err="1"/>
              <a:t>FolPhon</a:t>
            </a:r>
            <a:r>
              <a:rPr lang="en-US" dirty="0"/>
              <a:t> Reference Level: UHM</a:t>
            </a:r>
          </a:p>
        </p:txBody>
      </p:sp>
    </p:spTree>
    <p:extLst>
      <p:ext uri="{BB962C8B-B14F-4D97-AF65-F5344CB8AC3E}">
        <p14:creationId xmlns:p14="http://schemas.microsoft.com/office/powerpoint/2010/main" val="88287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132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D658F54-DA83-7FAA-DE41-6075A88E78BC}"/>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UHM in Philadelphia</a:t>
            </a:r>
          </a:p>
        </p:txBody>
      </p:sp>
      <p:pic>
        <p:nvPicPr>
          <p:cNvPr id="16" name="Picture Placeholder 15" descr="A graph of a number of dots&#10;&#10;AI-generated content may be incorrect.">
            <a:extLst>
              <a:ext uri="{FF2B5EF4-FFF2-40B4-BE49-F238E27FC236}">
                <a16:creationId xmlns:a16="http://schemas.microsoft.com/office/drawing/2014/main" id="{FC6D6D76-4D8B-3853-7231-FF031BCEE8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6472" y="961812"/>
            <a:ext cx="6872455" cy="4930987"/>
          </a:xfrm>
          <a:prstGeom prst="rect">
            <a:avLst/>
          </a:prstGeom>
        </p:spPr>
      </p:pic>
      <p:sp>
        <p:nvSpPr>
          <p:cNvPr id="17" name="TextBox 16">
            <a:extLst>
              <a:ext uri="{FF2B5EF4-FFF2-40B4-BE49-F238E27FC236}">
                <a16:creationId xmlns:a16="http://schemas.microsoft.com/office/drawing/2014/main" id="{33FAE46E-2A50-2453-7F46-C0FD5228FE5F}"/>
              </a:ext>
            </a:extLst>
          </p:cNvPr>
          <p:cNvSpPr txBox="1"/>
          <p:nvPr/>
        </p:nvSpPr>
        <p:spPr>
          <a:xfrm>
            <a:off x="1206500" y="3798500"/>
            <a:ext cx="1611095" cy="276999"/>
          </a:xfrm>
          <a:prstGeom prst="rect">
            <a:avLst/>
          </a:prstGeom>
          <a:noFill/>
        </p:spPr>
        <p:txBody>
          <a:bodyPr wrap="square" rtlCol="0">
            <a:spAutoFit/>
          </a:bodyPr>
          <a:lstStyle/>
          <a:p>
            <a:r>
              <a:rPr lang="en-US" sz="1200">
                <a:cs typeface="Arial" panose="020B0604020202020204" pitchFamily="34" charset="0"/>
              </a:rPr>
              <a:t>(</a:t>
            </a:r>
            <a:r>
              <a:rPr lang="en-US" sz="1200" err="1">
                <a:cs typeface="Arial" panose="020B0604020202020204" pitchFamily="34" charset="0"/>
              </a:rPr>
              <a:t>Fruehwald</a:t>
            </a:r>
            <a:r>
              <a:rPr lang="en-US" sz="1200">
                <a:cs typeface="Arial" panose="020B0604020202020204" pitchFamily="34" charset="0"/>
              </a:rPr>
              <a:t>,  2016)</a:t>
            </a:r>
          </a:p>
        </p:txBody>
      </p:sp>
      <p:sp>
        <p:nvSpPr>
          <p:cNvPr id="2" name="Slide Number Placeholder 1">
            <a:extLst>
              <a:ext uri="{FF2B5EF4-FFF2-40B4-BE49-F238E27FC236}">
                <a16:creationId xmlns:a16="http://schemas.microsoft.com/office/drawing/2014/main" id="{83E21734-4D0C-74DE-50B6-6D77B5CF73A8}"/>
              </a:ext>
            </a:extLst>
          </p:cNvPr>
          <p:cNvSpPr>
            <a:spLocks noGrp="1"/>
          </p:cNvSpPr>
          <p:nvPr>
            <p:ph type="sldNum" sz="quarter" idx="12"/>
          </p:nvPr>
        </p:nvSpPr>
        <p:spPr/>
        <p:txBody>
          <a:bodyPr/>
          <a:lstStyle/>
          <a:p>
            <a:fld id="{330EA680-D336-4FF7-8B7A-9848BB0A1C32}" type="slidenum">
              <a:rPr lang="en-US" smtClean="0"/>
              <a:t>25</a:t>
            </a:fld>
            <a:endParaRPr lang="en-US"/>
          </a:p>
        </p:txBody>
      </p:sp>
    </p:spTree>
    <p:extLst>
      <p:ext uri="{BB962C8B-B14F-4D97-AF65-F5344CB8AC3E}">
        <p14:creationId xmlns:p14="http://schemas.microsoft.com/office/powerpoint/2010/main" val="2565412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4E56F6-98F3-407C-ADF7-8B6C6FE1C48A}"/>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23A727-532C-4EC0-8D42-D3DBD52317F6}"/>
              </a:ext>
            </a:extLst>
          </p:cNvPr>
          <p:cNvSpPr>
            <a:spLocks noGrp="1"/>
          </p:cNvSpPr>
          <p:nvPr>
            <p:ph type="title"/>
          </p:nvPr>
        </p:nvSpPr>
        <p:spPr/>
        <p:txBody>
          <a:bodyPr/>
          <a:lstStyle/>
          <a:p>
            <a:r>
              <a:rPr lang="en-US"/>
              <a:t>MI Diaries Tokens of YEP, AN, and THI</a:t>
            </a:r>
          </a:p>
        </p:txBody>
      </p:sp>
      <p:pic>
        <p:nvPicPr>
          <p:cNvPr id="6" name="Content Placeholder 5">
            <a:extLst>
              <a:ext uri="{FF2B5EF4-FFF2-40B4-BE49-F238E27FC236}">
                <a16:creationId xmlns:a16="http://schemas.microsoft.com/office/drawing/2014/main" id="{3F1428B8-C129-2DA2-31FB-0FC7134883AD}"/>
              </a:ext>
            </a:extLst>
          </p:cNvPr>
          <p:cNvPicPr>
            <a:picLocks noGrp="1" noChangeAspect="1"/>
          </p:cNvPicPr>
          <p:nvPr>
            <p:ph idx="1"/>
          </p:nvPr>
        </p:nvPicPr>
        <p:blipFill>
          <a:blip r:embed="rId2"/>
          <a:stretch>
            <a:fillRect/>
          </a:stretch>
        </p:blipFill>
        <p:spPr>
          <a:xfrm>
            <a:off x="3073244" y="2467690"/>
            <a:ext cx="6045511" cy="3067208"/>
          </a:xfrm>
          <a:prstGeom prst="rect">
            <a:avLst/>
          </a:prstGeom>
        </p:spPr>
      </p:pic>
      <p:sp>
        <p:nvSpPr>
          <p:cNvPr id="4" name="Slide Number Placeholder 3">
            <a:extLst>
              <a:ext uri="{FF2B5EF4-FFF2-40B4-BE49-F238E27FC236}">
                <a16:creationId xmlns:a16="http://schemas.microsoft.com/office/drawing/2014/main" id="{A254F157-AEB0-12A7-85FC-97EAE5F55DAB}"/>
              </a:ext>
            </a:extLst>
          </p:cNvPr>
          <p:cNvSpPr>
            <a:spLocks noGrp="1"/>
          </p:cNvSpPr>
          <p:nvPr>
            <p:ph type="sldNum" sz="quarter" idx="12"/>
          </p:nvPr>
        </p:nvSpPr>
        <p:spPr/>
        <p:txBody>
          <a:bodyPr/>
          <a:lstStyle/>
          <a:p>
            <a:fld id="{330EA680-D336-4FF7-8B7A-9848BB0A1C32}" type="slidenum">
              <a:rPr lang="en-US" smtClean="0">
                <a:solidFill>
                  <a:schemeClr val="bg1"/>
                </a:solidFill>
              </a:rPr>
              <a:t>26</a:t>
            </a:fld>
            <a:endParaRPr lang="en-US" dirty="0">
              <a:solidFill>
                <a:schemeClr val="bg1"/>
              </a:solidFill>
            </a:endParaRPr>
          </a:p>
        </p:txBody>
      </p:sp>
    </p:spTree>
    <p:extLst>
      <p:ext uri="{BB962C8B-B14F-4D97-AF65-F5344CB8AC3E}">
        <p14:creationId xmlns:p14="http://schemas.microsoft.com/office/powerpoint/2010/main" val="2347613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3EFA91-7D2D-0EAC-88F9-31C278F6590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D229432-C515-65F9-48F5-3933A013828A}"/>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D83B67-4D8C-A6E5-5F39-1E6C29AB1FD7}"/>
              </a:ext>
            </a:extLst>
          </p:cNvPr>
          <p:cNvSpPr>
            <a:spLocks noGrp="1"/>
          </p:cNvSpPr>
          <p:nvPr>
            <p:ph type="title"/>
          </p:nvPr>
        </p:nvSpPr>
        <p:spPr>
          <a:xfrm>
            <a:off x="839788" y="365125"/>
            <a:ext cx="10515600" cy="1055811"/>
          </a:xfrm>
        </p:spPr>
        <p:txBody>
          <a:bodyPr>
            <a:normAutofit/>
          </a:bodyPr>
          <a:lstStyle/>
          <a:p>
            <a:r>
              <a:rPr lang="en-US"/>
              <a:t>AN and THI are Sociolinguistic Variables</a:t>
            </a:r>
          </a:p>
        </p:txBody>
      </p:sp>
      <p:sp>
        <p:nvSpPr>
          <p:cNvPr id="9" name="Text Placeholder 8">
            <a:extLst>
              <a:ext uri="{FF2B5EF4-FFF2-40B4-BE49-F238E27FC236}">
                <a16:creationId xmlns:a16="http://schemas.microsoft.com/office/drawing/2014/main" id="{82EFF8D8-ED94-3796-9F4B-D87DBC276E58}"/>
              </a:ext>
            </a:extLst>
          </p:cNvPr>
          <p:cNvSpPr>
            <a:spLocks noGrp="1"/>
          </p:cNvSpPr>
          <p:nvPr>
            <p:ph type="body" idx="1"/>
          </p:nvPr>
        </p:nvSpPr>
        <p:spPr>
          <a:xfrm>
            <a:off x="839788" y="1420938"/>
            <a:ext cx="5157787" cy="439466"/>
          </a:xfrm>
        </p:spPr>
        <p:txBody>
          <a:bodyPr>
            <a:normAutofit/>
          </a:bodyPr>
          <a:lstStyle/>
          <a:p>
            <a:r>
              <a:rPr lang="en-US" dirty="0"/>
              <a:t>AN and THI are (relatively) stable… </a:t>
            </a:r>
          </a:p>
        </p:txBody>
      </p:sp>
      <p:sp>
        <p:nvSpPr>
          <p:cNvPr id="10" name="Text Placeholder 9">
            <a:extLst>
              <a:ext uri="{FF2B5EF4-FFF2-40B4-BE49-F238E27FC236}">
                <a16:creationId xmlns:a16="http://schemas.microsoft.com/office/drawing/2014/main" id="{3010D3C6-B517-C7C0-7C07-4701C6A60098}"/>
              </a:ext>
            </a:extLst>
          </p:cNvPr>
          <p:cNvSpPr>
            <a:spLocks noGrp="1"/>
          </p:cNvSpPr>
          <p:nvPr>
            <p:ph type="body" sz="quarter" idx="3"/>
          </p:nvPr>
        </p:nvSpPr>
        <p:spPr>
          <a:xfrm>
            <a:off x="6172200" y="1420936"/>
            <a:ext cx="5183188" cy="439467"/>
          </a:xfrm>
        </p:spPr>
        <p:txBody>
          <a:bodyPr>
            <a:normAutofit/>
          </a:bodyPr>
          <a:lstStyle/>
          <a:p>
            <a:r>
              <a:rPr lang="en-US"/>
              <a:t>AN and THI’s variants trade off</a:t>
            </a:r>
          </a:p>
        </p:txBody>
      </p:sp>
      <p:pic>
        <p:nvPicPr>
          <p:cNvPr id="12" name="Picture Placeholder 5">
            <a:extLst>
              <a:ext uri="{FF2B5EF4-FFF2-40B4-BE49-F238E27FC236}">
                <a16:creationId xmlns:a16="http://schemas.microsoft.com/office/drawing/2014/main" id="{8137EB53-8ACC-A47D-974C-0CD9CCE82CC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9762" y="2035277"/>
            <a:ext cx="5357812" cy="3306534"/>
          </a:xfrm>
          <a:prstGeom prst="rect">
            <a:avLst/>
          </a:prstGeom>
        </p:spPr>
      </p:pic>
      <p:pic>
        <p:nvPicPr>
          <p:cNvPr id="17" name="Content Placeholder 16">
            <a:extLst>
              <a:ext uri="{FF2B5EF4-FFF2-40B4-BE49-F238E27FC236}">
                <a16:creationId xmlns:a16="http://schemas.microsoft.com/office/drawing/2014/main" id="{92FBE47B-8494-1439-CCA2-DB04E566145D}"/>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p:blipFill>
        <p:spPr>
          <a:xfrm>
            <a:off x="6172200" y="2035277"/>
            <a:ext cx="5183188" cy="3198766"/>
          </a:xfrm>
        </p:spPr>
      </p:pic>
      <p:sp>
        <p:nvSpPr>
          <p:cNvPr id="3" name="Slide Number Placeholder 2">
            <a:extLst>
              <a:ext uri="{FF2B5EF4-FFF2-40B4-BE49-F238E27FC236}">
                <a16:creationId xmlns:a16="http://schemas.microsoft.com/office/drawing/2014/main" id="{04A9ADA6-3386-879C-8C84-DCC116276EE8}"/>
              </a:ext>
            </a:extLst>
          </p:cNvPr>
          <p:cNvSpPr>
            <a:spLocks noGrp="1"/>
          </p:cNvSpPr>
          <p:nvPr>
            <p:ph type="sldNum" sz="quarter" idx="12"/>
          </p:nvPr>
        </p:nvSpPr>
        <p:spPr/>
        <p:txBody>
          <a:bodyPr/>
          <a:lstStyle/>
          <a:p>
            <a:fld id="{330EA680-D336-4FF7-8B7A-9848BB0A1C32}" type="slidenum">
              <a:rPr lang="en-US" smtClean="0">
                <a:solidFill>
                  <a:schemeClr val="bg1"/>
                </a:solidFill>
              </a:rPr>
              <a:t>27</a:t>
            </a:fld>
            <a:endParaRPr lang="en-US">
              <a:solidFill>
                <a:schemeClr val="bg1"/>
              </a:solidFill>
            </a:endParaRPr>
          </a:p>
        </p:txBody>
      </p:sp>
      <p:sp>
        <p:nvSpPr>
          <p:cNvPr id="4" name="Text Placeholder 4">
            <a:extLst>
              <a:ext uri="{FF2B5EF4-FFF2-40B4-BE49-F238E27FC236}">
                <a16:creationId xmlns:a16="http://schemas.microsoft.com/office/drawing/2014/main" id="{2D87327B-FBE9-25CA-E8A6-EA7F1668B6BB}"/>
              </a:ext>
            </a:extLst>
          </p:cNvPr>
          <p:cNvSpPr txBox="1">
            <a:spLocks/>
          </p:cNvSpPr>
          <p:nvPr/>
        </p:nvSpPr>
        <p:spPr>
          <a:xfrm>
            <a:off x="862015" y="5732463"/>
            <a:ext cx="5157787"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chemeClr val="bg1"/>
                </a:solidFill>
              </a:rPr>
              <a:t>… while YEP increases.</a:t>
            </a:r>
          </a:p>
        </p:txBody>
      </p:sp>
      <p:sp>
        <p:nvSpPr>
          <p:cNvPr id="5" name="Text Placeholder 6">
            <a:extLst>
              <a:ext uri="{FF2B5EF4-FFF2-40B4-BE49-F238E27FC236}">
                <a16:creationId xmlns:a16="http://schemas.microsoft.com/office/drawing/2014/main" id="{239262CA-103C-CF3F-679C-56A3B59A3A2B}"/>
              </a:ext>
            </a:extLst>
          </p:cNvPr>
          <p:cNvSpPr txBox="1">
            <a:spLocks/>
          </p:cNvSpPr>
          <p:nvPr/>
        </p:nvSpPr>
        <p:spPr>
          <a:xfrm>
            <a:off x="6194427" y="5732463"/>
            <a:ext cx="5183188"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a:solidFill>
                  <a:schemeClr val="bg1"/>
                </a:solidFill>
              </a:rPr>
              <a:t>… while YEP’s do not.</a:t>
            </a:r>
          </a:p>
        </p:txBody>
      </p:sp>
      <p:sp>
        <p:nvSpPr>
          <p:cNvPr id="6" name="TextBox 5">
            <a:extLst>
              <a:ext uri="{FF2B5EF4-FFF2-40B4-BE49-F238E27FC236}">
                <a16:creationId xmlns:a16="http://schemas.microsoft.com/office/drawing/2014/main" id="{78BAA49D-2C8B-26E0-6504-BE12C9F7B63F}"/>
              </a:ext>
            </a:extLst>
          </p:cNvPr>
          <p:cNvSpPr txBox="1"/>
          <p:nvPr/>
        </p:nvSpPr>
        <p:spPr>
          <a:xfrm>
            <a:off x="639761" y="5546621"/>
            <a:ext cx="4775200" cy="523220"/>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Rate of Comparison Variables per 1,000 Tokens </a:t>
            </a:r>
          </a:p>
          <a:p>
            <a:pPr algn="ctr"/>
            <a:r>
              <a:rPr lang="en-US" sz="1400">
                <a:solidFill>
                  <a:schemeClr val="bg1"/>
                </a:solidFill>
                <a:latin typeface="Arial" panose="020B0604020202020204" pitchFamily="34" charset="0"/>
                <a:cs typeface="Arial" panose="020B0604020202020204" pitchFamily="34" charset="0"/>
              </a:rPr>
              <a:t>by Diarist and Year of Birth</a:t>
            </a:r>
          </a:p>
        </p:txBody>
      </p:sp>
      <p:sp>
        <p:nvSpPr>
          <p:cNvPr id="8" name="TextBox 7">
            <a:extLst>
              <a:ext uri="{FF2B5EF4-FFF2-40B4-BE49-F238E27FC236}">
                <a16:creationId xmlns:a16="http://schemas.microsoft.com/office/drawing/2014/main" id="{B5C5CAE4-683C-25C9-8957-7689804DE7FC}"/>
              </a:ext>
            </a:extLst>
          </p:cNvPr>
          <p:cNvSpPr txBox="1"/>
          <p:nvPr/>
        </p:nvSpPr>
        <p:spPr>
          <a:xfrm>
            <a:off x="6096000" y="5546620"/>
            <a:ext cx="4775200" cy="523220"/>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Rates of Comparison Variants per 1,000 Tokens </a:t>
            </a:r>
          </a:p>
          <a:p>
            <a:pPr algn="ctr"/>
            <a:r>
              <a:rPr lang="en-US" sz="1400">
                <a:solidFill>
                  <a:schemeClr val="bg1"/>
                </a:solidFill>
                <a:latin typeface="Arial" panose="020B0604020202020204" pitchFamily="34" charset="0"/>
                <a:cs typeface="Arial" panose="020B0604020202020204" pitchFamily="34" charset="0"/>
              </a:rPr>
              <a:t>by Diarist and Year of Birth</a:t>
            </a:r>
          </a:p>
        </p:txBody>
      </p:sp>
    </p:spTree>
    <p:extLst>
      <p:ext uri="{BB962C8B-B14F-4D97-AF65-F5344CB8AC3E}">
        <p14:creationId xmlns:p14="http://schemas.microsoft.com/office/powerpoint/2010/main" val="2239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4" grpId="0"/>
      <p:bldP spid="5" grpId="0"/>
      <p:bldP spid="6"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409A40-2041-99D5-1934-8305BCAD3F84}"/>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B6A1094-83C6-0B3E-943F-0A9553CF3A7F}"/>
              </a:ext>
            </a:extLst>
          </p:cNvPr>
          <p:cNvSpPr txBox="1"/>
          <p:nvPr/>
        </p:nvSpPr>
        <p:spPr>
          <a:xfrm>
            <a:off x="3708399" y="6060929"/>
            <a:ext cx="4775200" cy="492443"/>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Proportion Comparison Variables in the MI Diaries Corpus</a:t>
            </a:r>
          </a:p>
          <a:p>
            <a:pPr algn="ctr"/>
            <a:r>
              <a:rPr lang="en-US" sz="1200">
                <a:solidFill>
                  <a:schemeClr val="bg1"/>
                </a:solidFill>
                <a:latin typeface="Arial" panose="020B0604020202020204" pitchFamily="34" charset="0"/>
                <a:cs typeface="Arial" panose="020B0604020202020204" pitchFamily="34" charset="0"/>
              </a:rPr>
              <a:t>(Bold lines shows rolling decade average)</a:t>
            </a:r>
          </a:p>
        </p:txBody>
      </p:sp>
      <p:sp>
        <p:nvSpPr>
          <p:cNvPr id="2" name="Title 1">
            <a:extLst>
              <a:ext uri="{FF2B5EF4-FFF2-40B4-BE49-F238E27FC236}">
                <a16:creationId xmlns:a16="http://schemas.microsoft.com/office/drawing/2014/main" id="{D2A951C3-49CE-7C4D-A0C6-8D78593B3373}"/>
              </a:ext>
            </a:extLst>
          </p:cNvPr>
          <p:cNvSpPr>
            <a:spLocks noGrp="1"/>
          </p:cNvSpPr>
          <p:nvPr>
            <p:ph type="title"/>
          </p:nvPr>
        </p:nvSpPr>
        <p:spPr/>
        <p:txBody>
          <a:bodyPr/>
          <a:lstStyle/>
          <a:p>
            <a:r>
              <a:rPr lang="en-US" dirty="0"/>
              <a:t>THI shows Women-Led Change in Apparent Time (while AN doesn’t)</a:t>
            </a:r>
          </a:p>
        </p:txBody>
      </p:sp>
      <p:pic>
        <p:nvPicPr>
          <p:cNvPr id="6" name="Content Placeholder 5">
            <a:extLst>
              <a:ext uri="{FF2B5EF4-FFF2-40B4-BE49-F238E27FC236}">
                <a16:creationId xmlns:a16="http://schemas.microsoft.com/office/drawing/2014/main" id="{309AA306-B152-D50C-37B2-83CB9EA8F51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62078" y="1945918"/>
            <a:ext cx="6667843" cy="4115011"/>
          </a:xfrm>
          <a:prstGeom prst="rect">
            <a:avLst/>
          </a:prstGeom>
        </p:spPr>
      </p:pic>
      <p:sp>
        <p:nvSpPr>
          <p:cNvPr id="4" name="Slide Number Placeholder 3">
            <a:extLst>
              <a:ext uri="{FF2B5EF4-FFF2-40B4-BE49-F238E27FC236}">
                <a16:creationId xmlns:a16="http://schemas.microsoft.com/office/drawing/2014/main" id="{9A676293-8E97-5A7E-7015-2E8A15B7C16E}"/>
              </a:ext>
            </a:extLst>
          </p:cNvPr>
          <p:cNvSpPr>
            <a:spLocks noGrp="1"/>
          </p:cNvSpPr>
          <p:nvPr>
            <p:ph type="sldNum" sz="quarter" idx="12"/>
          </p:nvPr>
        </p:nvSpPr>
        <p:spPr/>
        <p:txBody>
          <a:bodyPr/>
          <a:lstStyle/>
          <a:p>
            <a:fld id="{330EA680-D336-4FF7-8B7A-9848BB0A1C32}" type="slidenum">
              <a:rPr lang="en-US" smtClean="0"/>
              <a:t>28</a:t>
            </a:fld>
            <a:endParaRPr lang="en-US"/>
          </a:p>
        </p:txBody>
      </p:sp>
    </p:spTree>
    <p:extLst>
      <p:ext uri="{BB962C8B-B14F-4D97-AF65-F5344CB8AC3E}">
        <p14:creationId xmlns:p14="http://schemas.microsoft.com/office/powerpoint/2010/main" val="3519877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7508-2818-3367-49B9-4ACA6A685598}"/>
              </a:ext>
            </a:extLst>
          </p:cNvPr>
          <p:cNvSpPr>
            <a:spLocks noGrp="1"/>
          </p:cNvSpPr>
          <p:nvPr>
            <p:ph type="title"/>
          </p:nvPr>
        </p:nvSpPr>
        <p:spPr/>
        <p:txBody>
          <a:bodyPr/>
          <a:lstStyle/>
          <a:p>
            <a:r>
              <a:rPr lang="en-US" dirty="0"/>
              <a:t>How UHM is acquired</a:t>
            </a:r>
          </a:p>
        </p:txBody>
      </p:sp>
      <p:sp>
        <p:nvSpPr>
          <p:cNvPr id="3" name="Text Placeholder 2">
            <a:extLst>
              <a:ext uri="{FF2B5EF4-FFF2-40B4-BE49-F238E27FC236}">
                <a16:creationId xmlns:a16="http://schemas.microsoft.com/office/drawing/2014/main" id="{8DB148F7-8A2D-AA79-96AC-D0C4208E2AFE}"/>
              </a:ext>
            </a:extLst>
          </p:cNvPr>
          <p:cNvSpPr>
            <a:spLocks noGrp="1"/>
          </p:cNvSpPr>
          <p:nvPr>
            <p:ph type="body" idx="1"/>
          </p:nvPr>
        </p:nvSpPr>
        <p:spPr/>
        <p:txBody>
          <a:bodyPr/>
          <a:lstStyle/>
          <a:p>
            <a:r>
              <a:rPr lang="en-US"/>
              <a:t>Examining child and parent use of UHM in CHILDES </a:t>
            </a:r>
            <a:r>
              <a:rPr lang="en-US" sz="2000"/>
              <a:t>(</a:t>
            </a:r>
            <a:r>
              <a:rPr lang="en-US" sz="2000" err="1"/>
              <a:t>MacWhinney</a:t>
            </a:r>
            <a:r>
              <a:rPr lang="en-US" sz="2000"/>
              <a:t>, 2000)</a:t>
            </a:r>
            <a:r>
              <a:rPr lang="en-US"/>
              <a:t> </a:t>
            </a:r>
          </a:p>
        </p:txBody>
      </p:sp>
      <p:sp>
        <p:nvSpPr>
          <p:cNvPr id="4" name="Slide Number Placeholder 3">
            <a:extLst>
              <a:ext uri="{FF2B5EF4-FFF2-40B4-BE49-F238E27FC236}">
                <a16:creationId xmlns:a16="http://schemas.microsoft.com/office/drawing/2014/main" id="{B6928113-881C-982A-EB37-43042179EA51}"/>
              </a:ext>
            </a:extLst>
          </p:cNvPr>
          <p:cNvSpPr>
            <a:spLocks noGrp="1"/>
          </p:cNvSpPr>
          <p:nvPr>
            <p:ph type="sldNum" sz="quarter" idx="12"/>
          </p:nvPr>
        </p:nvSpPr>
        <p:spPr/>
        <p:txBody>
          <a:bodyPr/>
          <a:lstStyle/>
          <a:p>
            <a:fld id="{330EA680-D336-4FF7-8B7A-9848BB0A1C32}" type="slidenum">
              <a:rPr lang="en-US" smtClean="0"/>
              <a:t>29</a:t>
            </a:fld>
            <a:endParaRPr lang="en-US"/>
          </a:p>
        </p:txBody>
      </p:sp>
    </p:spTree>
    <p:extLst>
      <p:ext uri="{BB962C8B-B14F-4D97-AF65-F5344CB8AC3E}">
        <p14:creationId xmlns:p14="http://schemas.microsoft.com/office/powerpoint/2010/main" val="2164834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9126129-FB5E-A310-F02F-DB28C225F877}"/>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7FCEF3C-A33A-CD50-584A-D447E3CCDA7A}"/>
              </a:ext>
            </a:extLst>
          </p:cNvPr>
          <p:cNvSpPr>
            <a:spLocks noGrp="1"/>
          </p:cNvSpPr>
          <p:nvPr>
            <p:ph type="title"/>
          </p:nvPr>
        </p:nvSpPr>
        <p:spPr/>
        <p:txBody>
          <a:bodyPr/>
          <a:lstStyle/>
          <a:p>
            <a:r>
              <a:rPr lang="en-US"/>
              <a:t>CHILDES Speakers and Tokens</a:t>
            </a:r>
          </a:p>
        </p:txBody>
      </p:sp>
      <p:pic>
        <p:nvPicPr>
          <p:cNvPr id="8" name="Content Placeholder 7">
            <a:extLst>
              <a:ext uri="{FF2B5EF4-FFF2-40B4-BE49-F238E27FC236}">
                <a16:creationId xmlns:a16="http://schemas.microsoft.com/office/drawing/2014/main" id="{E4D52104-9567-0639-AD44-7B012C631978}"/>
              </a:ext>
            </a:extLst>
          </p:cNvPr>
          <p:cNvPicPr>
            <a:picLocks noGrp="1" noChangeAspect="1"/>
          </p:cNvPicPr>
          <p:nvPr>
            <p:ph idx="1"/>
          </p:nvPr>
        </p:nvPicPr>
        <p:blipFill>
          <a:blip r:embed="rId3"/>
          <a:stretch>
            <a:fillRect/>
          </a:stretch>
        </p:blipFill>
        <p:spPr>
          <a:xfrm>
            <a:off x="3016091" y="1981890"/>
            <a:ext cx="6159817" cy="4038808"/>
          </a:xfrm>
          <a:prstGeom prst="rect">
            <a:avLst/>
          </a:prstGeom>
        </p:spPr>
      </p:pic>
      <p:sp>
        <p:nvSpPr>
          <p:cNvPr id="4" name="Slide Number Placeholder 3">
            <a:extLst>
              <a:ext uri="{FF2B5EF4-FFF2-40B4-BE49-F238E27FC236}">
                <a16:creationId xmlns:a16="http://schemas.microsoft.com/office/drawing/2014/main" id="{ACA1A2DE-4712-2BF8-ACD2-77278AEEE653}"/>
              </a:ext>
            </a:extLst>
          </p:cNvPr>
          <p:cNvSpPr>
            <a:spLocks noGrp="1"/>
          </p:cNvSpPr>
          <p:nvPr>
            <p:ph type="sldNum" sz="quarter" idx="12"/>
          </p:nvPr>
        </p:nvSpPr>
        <p:spPr/>
        <p:txBody>
          <a:bodyPr/>
          <a:lstStyle/>
          <a:p>
            <a:fld id="{330EA680-D336-4FF7-8B7A-9848BB0A1C32}" type="slidenum">
              <a:rPr lang="en-US" smtClean="0"/>
              <a:t>30</a:t>
            </a:fld>
            <a:endParaRPr lang="en-US"/>
          </a:p>
        </p:txBody>
      </p:sp>
    </p:spTree>
    <p:extLst>
      <p:ext uri="{BB962C8B-B14F-4D97-AF65-F5344CB8AC3E}">
        <p14:creationId xmlns:p14="http://schemas.microsoft.com/office/powerpoint/2010/main" val="16698011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9A7F368-59E5-D2CA-E695-7BF0662CE6C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725B81D-CF39-217A-6B9B-BD16A2225A38}"/>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C5EA27-CF1F-C773-A117-62A0F9D8D757}"/>
              </a:ext>
            </a:extLst>
          </p:cNvPr>
          <p:cNvSpPr>
            <a:spLocks noGrp="1"/>
          </p:cNvSpPr>
          <p:nvPr>
            <p:ph type="title"/>
          </p:nvPr>
        </p:nvSpPr>
        <p:spPr>
          <a:xfrm>
            <a:off x="839788" y="365125"/>
            <a:ext cx="10515600" cy="1055811"/>
          </a:xfrm>
        </p:spPr>
        <p:txBody>
          <a:bodyPr/>
          <a:lstStyle/>
          <a:p>
            <a:r>
              <a:rPr lang="en-US"/>
              <a:t>UHM Exhibits Gendered Use in CHILDES</a:t>
            </a:r>
          </a:p>
        </p:txBody>
      </p:sp>
      <p:sp>
        <p:nvSpPr>
          <p:cNvPr id="9" name="Text Placeholder 8">
            <a:extLst>
              <a:ext uri="{FF2B5EF4-FFF2-40B4-BE49-F238E27FC236}">
                <a16:creationId xmlns:a16="http://schemas.microsoft.com/office/drawing/2014/main" id="{9246C41B-4BF7-5488-5412-FA7CAE0BE50C}"/>
              </a:ext>
            </a:extLst>
          </p:cNvPr>
          <p:cNvSpPr>
            <a:spLocks noGrp="1"/>
          </p:cNvSpPr>
          <p:nvPr>
            <p:ph type="body" idx="1"/>
          </p:nvPr>
        </p:nvSpPr>
        <p:spPr>
          <a:xfrm>
            <a:off x="839788" y="1420938"/>
            <a:ext cx="5157787" cy="439466"/>
          </a:xfrm>
        </p:spPr>
        <p:txBody>
          <a:bodyPr>
            <a:normAutofit/>
          </a:bodyPr>
          <a:lstStyle/>
          <a:p>
            <a:r>
              <a:rPr lang="en-US"/>
              <a:t>Present for Children and Adults…</a:t>
            </a:r>
          </a:p>
        </p:txBody>
      </p:sp>
      <p:sp>
        <p:nvSpPr>
          <p:cNvPr id="10" name="Text Placeholder 9">
            <a:extLst>
              <a:ext uri="{FF2B5EF4-FFF2-40B4-BE49-F238E27FC236}">
                <a16:creationId xmlns:a16="http://schemas.microsoft.com/office/drawing/2014/main" id="{ADE476C0-07B9-3ADA-F57F-F352CC17736A}"/>
              </a:ext>
            </a:extLst>
          </p:cNvPr>
          <p:cNvSpPr>
            <a:spLocks noGrp="1"/>
          </p:cNvSpPr>
          <p:nvPr>
            <p:ph type="body" sz="quarter" idx="3"/>
          </p:nvPr>
        </p:nvSpPr>
        <p:spPr>
          <a:xfrm>
            <a:off x="6172200" y="1420936"/>
            <a:ext cx="5183188" cy="439467"/>
          </a:xfrm>
        </p:spPr>
        <p:txBody>
          <a:bodyPr>
            <a:normAutofit/>
          </a:bodyPr>
          <a:lstStyle/>
          <a:p>
            <a:r>
              <a:rPr lang="en-US"/>
              <a:t>… and Present at an Early Age</a:t>
            </a:r>
          </a:p>
        </p:txBody>
      </p:sp>
      <p:sp>
        <p:nvSpPr>
          <p:cNvPr id="13" name="TextBox 12">
            <a:extLst>
              <a:ext uri="{FF2B5EF4-FFF2-40B4-BE49-F238E27FC236}">
                <a16:creationId xmlns:a16="http://schemas.microsoft.com/office/drawing/2014/main" id="{B82432AF-1E4E-44E5-6BC2-2B3E105D3BF6}"/>
              </a:ext>
            </a:extLst>
          </p:cNvPr>
          <p:cNvSpPr txBox="1"/>
          <p:nvPr/>
        </p:nvSpPr>
        <p:spPr>
          <a:xfrm>
            <a:off x="800497" y="5537395"/>
            <a:ext cx="4775200" cy="523220"/>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Mean Proportion UHM by Speaker and Gender </a:t>
            </a:r>
          </a:p>
          <a:p>
            <a:pPr algn="ctr"/>
            <a:r>
              <a:rPr lang="en-US" sz="1400">
                <a:solidFill>
                  <a:schemeClr val="bg1"/>
                </a:solidFill>
                <a:latin typeface="Arial" panose="020B0604020202020204" pitchFamily="34" charset="0"/>
                <a:cs typeface="Arial" panose="020B0604020202020204" pitchFamily="34" charset="0"/>
              </a:rPr>
              <a:t>in CHILDES</a:t>
            </a:r>
          </a:p>
        </p:txBody>
      </p:sp>
      <p:sp>
        <p:nvSpPr>
          <p:cNvPr id="18" name="TextBox 17">
            <a:extLst>
              <a:ext uri="{FF2B5EF4-FFF2-40B4-BE49-F238E27FC236}">
                <a16:creationId xmlns:a16="http://schemas.microsoft.com/office/drawing/2014/main" id="{07062E5D-D69F-382B-BCDA-DA2A73BE9AA8}"/>
              </a:ext>
            </a:extLst>
          </p:cNvPr>
          <p:cNvSpPr txBox="1"/>
          <p:nvPr/>
        </p:nvSpPr>
        <p:spPr>
          <a:xfrm>
            <a:off x="6376194" y="5537395"/>
            <a:ext cx="4775200" cy="523220"/>
          </a:xfrm>
          <a:prstGeom prst="rect">
            <a:avLst/>
          </a:prstGeom>
          <a:noFill/>
        </p:spPr>
        <p:txBody>
          <a:bodyPr wrap="square" rtlCol="0">
            <a:spAutoFit/>
          </a:bodyPr>
          <a:lstStyle/>
          <a:p>
            <a:pPr algn="ctr"/>
            <a:r>
              <a:rPr lang="en-US" sz="1400" dirty="0">
                <a:solidFill>
                  <a:schemeClr val="bg1"/>
                </a:solidFill>
                <a:latin typeface="Arial" panose="020B0604020202020204" pitchFamily="34" charset="0"/>
                <a:cs typeface="Arial" panose="020B0604020202020204" pitchFamily="34" charset="0"/>
              </a:rPr>
              <a:t>Proportion UHM of Children by Age in CHILDES</a:t>
            </a:r>
          </a:p>
          <a:p>
            <a:pPr algn="ctr"/>
            <a:r>
              <a:rPr lang="en-US" sz="1400" dirty="0">
                <a:solidFill>
                  <a:schemeClr val="bg1"/>
                </a:solidFill>
                <a:latin typeface="Arial" panose="020B0604020202020204" pitchFamily="34" charset="0"/>
                <a:cs typeface="Arial" panose="020B0604020202020204" pitchFamily="34" charset="0"/>
              </a:rPr>
              <a:t>(Age in Quarter Years)</a:t>
            </a:r>
          </a:p>
        </p:txBody>
      </p:sp>
      <p:pic>
        <p:nvPicPr>
          <p:cNvPr id="3" name="Picture 2">
            <a:extLst>
              <a:ext uri="{FF2B5EF4-FFF2-40B4-BE49-F238E27FC236}">
                <a16:creationId xmlns:a16="http://schemas.microsoft.com/office/drawing/2014/main" id="{5FD827F6-70DD-344D-017D-4D0B9099EF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3374" y="1945916"/>
            <a:ext cx="5610226" cy="3462310"/>
          </a:xfrm>
          <a:prstGeom prst="rect">
            <a:avLst/>
          </a:prstGeom>
        </p:spPr>
      </p:pic>
      <p:sp>
        <p:nvSpPr>
          <p:cNvPr id="11" name="AutoShape 4">
            <a:extLst>
              <a:ext uri="{FF2B5EF4-FFF2-40B4-BE49-F238E27FC236}">
                <a16:creationId xmlns:a16="http://schemas.microsoft.com/office/drawing/2014/main" id="{E346D15B-8885-7A75-0335-25B33936EF4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13">
            <a:extLst>
              <a:ext uri="{FF2B5EF4-FFF2-40B4-BE49-F238E27FC236}">
                <a16:creationId xmlns:a16="http://schemas.microsoft.com/office/drawing/2014/main" id="{8A2D57C6-0606-FB1C-5548-226383C643F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43601" y="1945914"/>
            <a:ext cx="5610226" cy="3462310"/>
          </a:xfrm>
          <a:prstGeom prst="rect">
            <a:avLst/>
          </a:prstGeom>
        </p:spPr>
      </p:pic>
      <p:sp>
        <p:nvSpPr>
          <p:cNvPr id="4" name="Slide Number Placeholder 3">
            <a:extLst>
              <a:ext uri="{FF2B5EF4-FFF2-40B4-BE49-F238E27FC236}">
                <a16:creationId xmlns:a16="http://schemas.microsoft.com/office/drawing/2014/main" id="{124E9610-9B29-86F7-3C96-92F3646B1DC6}"/>
              </a:ext>
            </a:extLst>
          </p:cNvPr>
          <p:cNvSpPr>
            <a:spLocks noGrp="1"/>
          </p:cNvSpPr>
          <p:nvPr>
            <p:ph type="sldNum" sz="quarter" idx="12"/>
          </p:nvPr>
        </p:nvSpPr>
        <p:spPr/>
        <p:txBody>
          <a:bodyPr/>
          <a:lstStyle/>
          <a:p>
            <a:fld id="{330EA680-D336-4FF7-8B7A-9848BB0A1C32}" type="slidenum">
              <a:rPr lang="en-US" smtClean="0">
                <a:solidFill>
                  <a:schemeClr val="bg1"/>
                </a:solidFill>
              </a:rPr>
              <a:t>31</a:t>
            </a:fld>
            <a:endParaRPr lang="en-US">
              <a:solidFill>
                <a:schemeClr val="bg1"/>
              </a:solidFill>
            </a:endParaRPr>
          </a:p>
        </p:txBody>
      </p:sp>
      <p:sp>
        <p:nvSpPr>
          <p:cNvPr id="6" name="Rectangle 5">
            <a:extLst>
              <a:ext uri="{FF2B5EF4-FFF2-40B4-BE49-F238E27FC236}">
                <a16:creationId xmlns:a16="http://schemas.microsoft.com/office/drawing/2014/main" id="{94D1E3C2-8F34-A354-AF5C-6188FB85EF82}"/>
              </a:ext>
            </a:extLst>
          </p:cNvPr>
          <p:cNvSpPr/>
          <p:nvPr/>
        </p:nvSpPr>
        <p:spPr>
          <a:xfrm>
            <a:off x="5931959" y="4052204"/>
            <a:ext cx="209018" cy="34664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98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build="p"/>
      <p:bldP spid="13"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7DD4A8-FE5E-06A8-144E-C19F9B9CF06A}"/>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86BC8341-B8B0-8EE8-515A-37BBA8136C16}"/>
              </a:ext>
            </a:extLst>
          </p:cNvPr>
          <p:cNvPicPr>
            <a:picLocks noGrp="1" noChangeAspect="1"/>
          </p:cNvPicPr>
          <p:nvPr>
            <p:ph idx="1"/>
          </p:nvPr>
        </p:nvPicPr>
        <p:blipFill>
          <a:blip r:embed="rId3"/>
          <a:stretch>
            <a:fillRect/>
          </a:stretch>
        </p:blipFill>
        <p:spPr>
          <a:xfrm>
            <a:off x="2055727" y="2288184"/>
            <a:ext cx="8080546" cy="3725900"/>
          </a:xfrm>
          <a:prstGeom prst="rect">
            <a:avLst/>
          </a:prstGeom>
        </p:spPr>
      </p:pic>
      <p:sp>
        <p:nvSpPr>
          <p:cNvPr id="2" name="Title 1">
            <a:extLst>
              <a:ext uri="{FF2B5EF4-FFF2-40B4-BE49-F238E27FC236}">
                <a16:creationId xmlns:a16="http://schemas.microsoft.com/office/drawing/2014/main" id="{77DCDA05-2FAA-25CB-9325-43C96BEA9EB8}"/>
              </a:ext>
            </a:extLst>
          </p:cNvPr>
          <p:cNvSpPr>
            <a:spLocks noGrp="1"/>
          </p:cNvSpPr>
          <p:nvPr>
            <p:ph type="title"/>
          </p:nvPr>
        </p:nvSpPr>
        <p:spPr/>
        <p:txBody>
          <a:bodyPr/>
          <a:lstStyle/>
          <a:p>
            <a:r>
              <a:rPr lang="en-US"/>
              <a:t>Children Acquire UHM Like Their Parents </a:t>
            </a:r>
            <a:br>
              <a:rPr lang="en-US"/>
            </a:br>
            <a:r>
              <a:rPr lang="en-US" sz="3200"/>
              <a:t>(…and both are unlike the MI Diaries speakers)</a:t>
            </a:r>
            <a:endParaRPr lang="en-US"/>
          </a:p>
        </p:txBody>
      </p:sp>
      <p:sp>
        <p:nvSpPr>
          <p:cNvPr id="4" name="Slide Number Placeholder 3">
            <a:extLst>
              <a:ext uri="{FF2B5EF4-FFF2-40B4-BE49-F238E27FC236}">
                <a16:creationId xmlns:a16="http://schemas.microsoft.com/office/drawing/2014/main" id="{B0E58DBA-87A5-00AB-EAFF-E22C5F630173}"/>
              </a:ext>
            </a:extLst>
          </p:cNvPr>
          <p:cNvSpPr>
            <a:spLocks noGrp="1"/>
          </p:cNvSpPr>
          <p:nvPr>
            <p:ph type="sldNum" sz="quarter" idx="12"/>
          </p:nvPr>
        </p:nvSpPr>
        <p:spPr/>
        <p:txBody>
          <a:bodyPr/>
          <a:lstStyle/>
          <a:p>
            <a:fld id="{330EA680-D336-4FF7-8B7A-9848BB0A1C32}" type="slidenum">
              <a:rPr lang="en-US" smtClean="0"/>
              <a:t>32</a:t>
            </a:fld>
            <a:endParaRPr lang="en-US"/>
          </a:p>
        </p:txBody>
      </p:sp>
      <p:sp>
        <p:nvSpPr>
          <p:cNvPr id="9" name="Rectangle 8">
            <a:extLst>
              <a:ext uri="{FF2B5EF4-FFF2-40B4-BE49-F238E27FC236}">
                <a16:creationId xmlns:a16="http://schemas.microsoft.com/office/drawing/2014/main" id="{FFBD7527-EC90-8B58-BE89-EFC831142DEE}"/>
              </a:ext>
            </a:extLst>
          </p:cNvPr>
          <p:cNvSpPr/>
          <p:nvPr/>
        </p:nvSpPr>
        <p:spPr>
          <a:xfrm>
            <a:off x="2055727" y="4000500"/>
            <a:ext cx="8080744" cy="91174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45D312-6EB1-2842-8732-4CC3EF8376AF}"/>
              </a:ext>
            </a:extLst>
          </p:cNvPr>
          <p:cNvSpPr/>
          <p:nvPr/>
        </p:nvSpPr>
        <p:spPr>
          <a:xfrm>
            <a:off x="2055529" y="3182229"/>
            <a:ext cx="8080744" cy="273370"/>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191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113A6D-B28A-2448-9122-5FB7C65D1309}"/>
              </a:ext>
            </a:extLst>
          </p:cNvPr>
          <p:cNvSpPr/>
          <p:nvPr/>
        </p:nvSpPr>
        <p:spPr>
          <a:xfrm>
            <a:off x="0" y="1945918"/>
            <a:ext cx="12192000" cy="49120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51AC8B1C-29BC-C324-ED82-1436A24AFE07}"/>
              </a:ext>
            </a:extLst>
          </p:cNvPr>
          <p:cNvPicPr>
            <a:picLocks noChangeAspect="1"/>
          </p:cNvPicPr>
          <p:nvPr/>
        </p:nvPicPr>
        <p:blipFill>
          <a:blip r:embed="rId3"/>
          <a:stretch>
            <a:fillRect/>
          </a:stretch>
        </p:blipFill>
        <p:spPr>
          <a:xfrm>
            <a:off x="2570988" y="1945918"/>
            <a:ext cx="7050024" cy="4350872"/>
          </a:xfrm>
          <a:prstGeom prst="rect">
            <a:avLst/>
          </a:prstGeom>
        </p:spPr>
      </p:pic>
      <p:sp>
        <p:nvSpPr>
          <p:cNvPr id="2" name="Title 1">
            <a:extLst>
              <a:ext uri="{FF2B5EF4-FFF2-40B4-BE49-F238E27FC236}">
                <a16:creationId xmlns:a16="http://schemas.microsoft.com/office/drawing/2014/main" id="{F88FFEAE-2062-EF87-77F3-514FFA850F06}"/>
              </a:ext>
            </a:extLst>
          </p:cNvPr>
          <p:cNvSpPr>
            <a:spLocks noGrp="1"/>
          </p:cNvSpPr>
          <p:nvPr>
            <p:ph type="title"/>
          </p:nvPr>
        </p:nvSpPr>
        <p:spPr/>
        <p:txBody>
          <a:bodyPr/>
          <a:lstStyle/>
          <a:p>
            <a:r>
              <a:rPr lang="en-US"/>
              <a:t>Children’s AN is not triggered by UHM</a:t>
            </a:r>
          </a:p>
        </p:txBody>
      </p:sp>
      <p:sp>
        <p:nvSpPr>
          <p:cNvPr id="4" name="Slide Number Placeholder 3">
            <a:extLst>
              <a:ext uri="{FF2B5EF4-FFF2-40B4-BE49-F238E27FC236}">
                <a16:creationId xmlns:a16="http://schemas.microsoft.com/office/drawing/2014/main" id="{C316D239-E2C4-0997-B64B-944031609150}"/>
              </a:ext>
            </a:extLst>
          </p:cNvPr>
          <p:cNvSpPr>
            <a:spLocks noGrp="1"/>
          </p:cNvSpPr>
          <p:nvPr>
            <p:ph type="sldNum" sz="quarter" idx="12"/>
          </p:nvPr>
        </p:nvSpPr>
        <p:spPr/>
        <p:txBody>
          <a:bodyPr/>
          <a:lstStyle/>
          <a:p>
            <a:fld id="{330EA680-D336-4FF7-8B7A-9848BB0A1C32}" type="slidenum">
              <a:rPr lang="en-US" smtClean="0"/>
              <a:t>33</a:t>
            </a:fld>
            <a:endParaRPr lang="en-US"/>
          </a:p>
        </p:txBody>
      </p:sp>
      <p:sp>
        <p:nvSpPr>
          <p:cNvPr id="9" name="TextBox 8">
            <a:extLst>
              <a:ext uri="{FF2B5EF4-FFF2-40B4-BE49-F238E27FC236}">
                <a16:creationId xmlns:a16="http://schemas.microsoft.com/office/drawing/2014/main" id="{0C08999B-7D25-96ED-B4E3-202E729CF2F0}"/>
              </a:ext>
            </a:extLst>
          </p:cNvPr>
          <p:cNvSpPr txBox="1"/>
          <p:nvPr/>
        </p:nvSpPr>
        <p:spPr>
          <a:xfrm>
            <a:off x="3139504" y="6356350"/>
            <a:ext cx="5912990" cy="307777"/>
          </a:xfrm>
          <a:prstGeom prst="rect">
            <a:avLst/>
          </a:prstGeom>
          <a:noFill/>
        </p:spPr>
        <p:txBody>
          <a:bodyPr wrap="square" rtlCol="0">
            <a:spAutoFit/>
          </a:bodyPr>
          <a:lstStyle/>
          <a:p>
            <a:pPr algn="ctr"/>
            <a:r>
              <a:rPr lang="en-US" sz="1400">
                <a:solidFill>
                  <a:schemeClr val="bg1"/>
                </a:solidFill>
                <a:latin typeface="Arial" panose="020B0604020202020204" pitchFamily="34" charset="0"/>
                <a:cs typeface="Arial" panose="020B0604020202020204" pitchFamily="34" charset="0"/>
              </a:rPr>
              <a:t>Predicted Variable Application of AN by Following Context</a:t>
            </a:r>
            <a:endParaRPr lang="en-US" sz="1200">
              <a:solidFill>
                <a:schemeClr val="bg1"/>
              </a:solidFill>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FCB6ED2D-DDAA-6AA0-31B4-49D5FC295460}"/>
              </a:ext>
            </a:extLst>
          </p:cNvPr>
          <p:cNvSpPr/>
          <p:nvPr/>
        </p:nvSpPr>
        <p:spPr>
          <a:xfrm>
            <a:off x="3719327" y="3829490"/>
            <a:ext cx="595423" cy="3827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BBFF123-BE90-9DF3-BA72-2BE15ADA7B74}"/>
              </a:ext>
            </a:extLst>
          </p:cNvPr>
          <p:cNvSpPr txBox="1"/>
          <p:nvPr/>
        </p:nvSpPr>
        <p:spPr>
          <a:xfrm>
            <a:off x="8235534" y="4931331"/>
            <a:ext cx="757238" cy="369332"/>
          </a:xfrm>
          <a:prstGeom prst="rect">
            <a:avLst/>
          </a:prstGeom>
          <a:noFill/>
        </p:spPr>
        <p:txBody>
          <a:bodyPr wrap="square" rtlCol="0">
            <a:spAutoFit/>
          </a:bodyPr>
          <a:lstStyle/>
          <a:p>
            <a:pPr algn="ctr"/>
            <a:r>
              <a:rPr lang="en-US" b="1" dirty="0">
                <a:solidFill>
                  <a:srgbClr val="FF0000"/>
                </a:solidFill>
              </a:rPr>
              <a:t>**</a:t>
            </a:r>
          </a:p>
        </p:txBody>
      </p:sp>
      <p:sp>
        <p:nvSpPr>
          <p:cNvPr id="10" name="TextBox 9">
            <a:extLst>
              <a:ext uri="{FF2B5EF4-FFF2-40B4-BE49-F238E27FC236}">
                <a16:creationId xmlns:a16="http://schemas.microsoft.com/office/drawing/2014/main" id="{355BB90F-E33E-E10B-B8FE-A57369D9C91E}"/>
              </a:ext>
            </a:extLst>
          </p:cNvPr>
          <p:cNvSpPr txBox="1"/>
          <p:nvPr/>
        </p:nvSpPr>
        <p:spPr>
          <a:xfrm>
            <a:off x="6709152" y="5194581"/>
            <a:ext cx="757238" cy="369332"/>
          </a:xfrm>
          <a:prstGeom prst="rect">
            <a:avLst/>
          </a:prstGeom>
          <a:noFill/>
        </p:spPr>
        <p:txBody>
          <a:bodyPr wrap="square" rtlCol="0">
            <a:spAutoFit/>
          </a:bodyPr>
          <a:lstStyle/>
          <a:p>
            <a:pPr algn="ctr"/>
            <a:r>
              <a:rPr lang="en-US" b="1" dirty="0">
                <a:solidFill>
                  <a:srgbClr val="FF0000"/>
                </a:solidFill>
              </a:rPr>
              <a:t>**</a:t>
            </a:r>
          </a:p>
        </p:txBody>
      </p:sp>
      <p:sp>
        <p:nvSpPr>
          <p:cNvPr id="12" name="TextBox 11">
            <a:extLst>
              <a:ext uri="{FF2B5EF4-FFF2-40B4-BE49-F238E27FC236}">
                <a16:creationId xmlns:a16="http://schemas.microsoft.com/office/drawing/2014/main" id="{B4469749-9989-3240-B2AB-B733E37633BC}"/>
              </a:ext>
            </a:extLst>
          </p:cNvPr>
          <p:cNvSpPr txBox="1"/>
          <p:nvPr/>
        </p:nvSpPr>
        <p:spPr>
          <a:xfrm>
            <a:off x="5189914" y="5264947"/>
            <a:ext cx="757238" cy="369332"/>
          </a:xfrm>
          <a:prstGeom prst="rect">
            <a:avLst/>
          </a:prstGeom>
          <a:noFill/>
        </p:spPr>
        <p:txBody>
          <a:bodyPr wrap="square" rtlCol="0">
            <a:spAutoFit/>
          </a:bodyPr>
          <a:lstStyle/>
          <a:p>
            <a:pPr algn="ctr"/>
            <a:r>
              <a:rPr lang="en-US" b="1" dirty="0">
                <a:solidFill>
                  <a:srgbClr val="FF0000"/>
                </a:solidFill>
              </a:rPr>
              <a:t>**</a:t>
            </a:r>
          </a:p>
        </p:txBody>
      </p:sp>
    </p:spTree>
    <p:extLst>
      <p:ext uri="{BB962C8B-B14F-4D97-AF65-F5344CB8AC3E}">
        <p14:creationId xmlns:p14="http://schemas.microsoft.com/office/powerpoint/2010/main" val="414649264"/>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55F51"/>
      </a:dk2>
      <a:lt2>
        <a:srgbClr val="E2DFCC"/>
      </a:lt2>
      <a:accent1>
        <a:srgbClr val="18453B"/>
      </a:accent1>
      <a:accent2>
        <a:srgbClr val="008208"/>
      </a:accent2>
      <a:accent3>
        <a:srgbClr val="7BBD00"/>
      </a:accent3>
      <a:accent4>
        <a:srgbClr val="0B9A6D"/>
      </a:accent4>
      <a:accent5>
        <a:srgbClr val="008934"/>
      </a:accent5>
      <a:accent6>
        <a:srgbClr val="51C3F9"/>
      </a:accent6>
      <a:hlink>
        <a:srgbClr val="6B9F25"/>
      </a:hlink>
      <a:folHlink>
        <a:srgbClr val="B26B02"/>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3A418E6B-C5F0-4B95-8D77-61E3EF3B5D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emplate>Office Theme</Template>
  <TotalTime>2212</TotalTime>
  <Words>3468</Words>
  <Application>Microsoft Office PowerPoint</Application>
  <PresentationFormat>Widescreen</PresentationFormat>
  <Paragraphs>402</Paragraphs>
  <Slides>33</Slides>
  <Notes>25</Notes>
  <HiddenSlides>8</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Aptos Display</vt:lpstr>
      <vt:lpstr>Aptos Narrow</vt:lpstr>
      <vt:lpstr>Arial</vt:lpstr>
      <vt:lpstr>Calibri</vt:lpstr>
      <vt:lpstr>Courier New</vt:lpstr>
      <vt:lpstr>Wingdings</vt:lpstr>
      <vt:lpstr>Office Theme</vt:lpstr>
      <vt:lpstr>UHM in Michigan English</vt:lpstr>
      <vt:lpstr>Overarching Question and Approach</vt:lpstr>
      <vt:lpstr>Some Definitions</vt:lpstr>
      <vt:lpstr>What’s known about UHM?</vt:lpstr>
      <vt:lpstr>AN and THE as Grammatical Probes (Pak, 2016)</vt:lpstr>
      <vt:lpstr>Locating UHM in Speaker’s Grammars</vt:lpstr>
      <vt:lpstr>UHM is Undergoing Women-Led Apparent Time Change</vt:lpstr>
      <vt:lpstr>Does the grammar treat UHM like a vowel at a stage of the derivation?</vt:lpstr>
      <vt:lpstr>Following UHM predicts phonological [ði]…</vt:lpstr>
      <vt:lpstr>… but DOES NOT predict morphological an</vt:lpstr>
      <vt:lpstr>Summary and Discussion</vt:lpstr>
      <vt:lpstr>Key Findings</vt:lpstr>
      <vt:lpstr>References</vt:lpstr>
      <vt:lpstr>Bonus Slides</vt:lpstr>
      <vt:lpstr>Y Model of the Grammar (Newell &amp; Sailor, 2025)</vt:lpstr>
      <vt:lpstr>Levelt’s (2000) Model of Speech Production</vt:lpstr>
      <vt:lpstr>Argument for Cliticization of “Uh” and “Um”  (Clark and Foxtree, 2002)</vt:lpstr>
      <vt:lpstr>Argument for AN/THI Cliticization – Pt. I (Pak, 2016)</vt:lpstr>
      <vt:lpstr>Argument for AN/THI Cliticization – Pt. II (Pak, 2016)</vt:lpstr>
      <vt:lpstr>UHM Tokens in the MI Diaries (Sneller &amp; Wagner, 2020-)</vt:lpstr>
      <vt:lpstr>UHM is Conditioned by Pauses and the Following Word’s (Lack of) Onset</vt:lpstr>
      <vt:lpstr>“Uh” and “Um” are Variants of the Same Variable</vt:lpstr>
      <vt:lpstr>UHM triggers THI alternation differently from Following Pauses </vt:lpstr>
      <vt:lpstr>AN and THE Model Results</vt:lpstr>
      <vt:lpstr>UHM in Philadelphia</vt:lpstr>
      <vt:lpstr>MI Diaries Tokens of YEP, AN, and THI</vt:lpstr>
      <vt:lpstr>AN and THI are Sociolinguistic Variables</vt:lpstr>
      <vt:lpstr>THI shows Women-Led Change in Apparent Time (while AN doesn’t)</vt:lpstr>
      <vt:lpstr>How UHM is acquired</vt:lpstr>
      <vt:lpstr>CHILDES Speakers and Tokens</vt:lpstr>
      <vt:lpstr>UHM Exhibits Gendered Use in CHILDES</vt:lpstr>
      <vt:lpstr>Children Acquire UHM Like Their Parents  (…and both are unlike the MI Diaries speakers)</vt:lpstr>
      <vt:lpstr>Children’s AN is not triggered by UHM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Bechler, Connor</cp:lastModifiedBy>
  <cp:revision>1</cp:revision>
  <dcterms:created xsi:type="dcterms:W3CDTF">2025-11-14T00:33:28Z</dcterms:created>
  <dcterms:modified xsi:type="dcterms:W3CDTF">2026-10-26T21:08:08Z</dcterms:modified>
</cp:coreProperties>
</file>